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20"/>
  </p:notesMasterIdLst>
  <p:sldIdLst>
    <p:sldId id="256" r:id="rId2"/>
    <p:sldId id="257" r:id="rId3"/>
    <p:sldId id="262" r:id="rId4"/>
    <p:sldId id="258" r:id="rId5"/>
    <p:sldId id="259" r:id="rId6"/>
    <p:sldId id="279" r:id="rId7"/>
    <p:sldId id="261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80" r:id="rId17"/>
    <p:sldId id="281" r:id="rId18"/>
    <p:sldId id="274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Roboto" panose="02000000000000000000" pitchFamily="2" charset="0"/>
      <p:regular r:id="rId25"/>
      <p:bold r:id="rId26"/>
      <p:italic r:id="rId27"/>
      <p:boldItalic r:id="rId28"/>
    </p:embeddedFont>
    <p:embeddedFont>
      <p:font typeface="Tahoma" panose="020B0604030504040204" pitchFamily="34" charset="0"/>
      <p:regular r:id="rId29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AB1"/>
    <a:srgbClr val="352E6C"/>
    <a:srgbClr val="71BFEB"/>
    <a:srgbClr val="7FC6ED"/>
    <a:srgbClr val="4AAFE5"/>
    <a:srgbClr val="9BB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00E5FD2-44D1-42A9-9A47-3602BE709544}">
  <a:tblStyle styleId="{B00E5FD2-44D1-42A9-9A47-3602BE70954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8B4B0-8BC1-4CE8-8921-E8DF34579407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318" autoAdjust="0"/>
  </p:normalViewPr>
  <p:slideViewPr>
    <p:cSldViewPr snapToGrid="0" showGuides="1">
      <p:cViewPr>
        <p:scale>
          <a:sx n="40" d="100"/>
          <a:sy n="40" d="100"/>
        </p:scale>
        <p:origin x="1660" y="5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b0c65ea5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1b0c65ea5f6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g1b0c65ea5f6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12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b0bcb9dc95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59" name="Google Shape;259;g1b0bcb9dc95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Мы будем развивать сотрудничество с Индией в любом случае, но с деньгами приоритета сделаем быстрее</a:t>
            </a:r>
            <a:endParaRPr/>
          </a:p>
        </p:txBody>
      </p:sp>
      <p:sp>
        <p:nvSpPr>
          <p:cNvPr id="260" name="Google Shape;260;g1b0bcb9dc95_0_9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13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b0bcb9dc9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66" name="Google Shape;266;g1b0bcb9dc95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Мы будем развивать сотрудничество с Индией в любом случае, но с деньгами приоритета сделаем быстрее</a:t>
            </a:r>
            <a:endParaRPr/>
          </a:p>
        </p:txBody>
      </p:sp>
      <p:sp>
        <p:nvSpPr>
          <p:cNvPr id="267" name="Google Shape;267;g1b0bcb9dc95_0_15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14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b0bcb9dc95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g1b0bcb9dc95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b0bcb9dc95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g1b0bcb9dc95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3747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b0c9580877_3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1b0c9580877_3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g1b0c9580877_3_4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18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b0c9580877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8" name="Google Shape;78;g1b0c9580877_5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*</a:t>
            </a:r>
            <a:r>
              <a:rPr lang="en-US" sz="1800" dirty="0" err="1"/>
              <a:t>согласно</a:t>
            </a:r>
            <a:r>
              <a:rPr lang="en-US" sz="1800" dirty="0"/>
              <a:t> </a:t>
            </a:r>
            <a:r>
              <a:rPr lang="en-US" sz="1800" dirty="0" err="1"/>
              <a:t>проблемным</a:t>
            </a:r>
            <a:r>
              <a:rPr lang="en-US" sz="1800" dirty="0"/>
              <a:t> </a:t>
            </a:r>
            <a:r>
              <a:rPr lang="en-US" sz="1800" dirty="0" err="1"/>
              <a:t>интервью</a:t>
            </a:r>
            <a:r>
              <a:rPr lang="en-US" sz="1800" dirty="0"/>
              <a:t>, </a:t>
            </a:r>
            <a:r>
              <a:rPr lang="en-US" sz="1800" dirty="0" err="1"/>
              <a:t>проведенным</a:t>
            </a:r>
            <a:r>
              <a:rPr lang="en-US" sz="1800" dirty="0"/>
              <a:t> </a:t>
            </a:r>
            <a:r>
              <a:rPr lang="en-US" sz="1800" dirty="0" err="1"/>
              <a:t>командой</a:t>
            </a:r>
            <a:r>
              <a:rPr lang="en-US" sz="1800" dirty="0"/>
              <a:t> </a:t>
            </a:r>
            <a:r>
              <a:rPr lang="en-US" sz="1800" dirty="0" err="1"/>
              <a:t>среди</a:t>
            </a:r>
            <a:r>
              <a:rPr lang="en-US" sz="1800" dirty="0"/>
              <a:t> </a:t>
            </a:r>
            <a:r>
              <a:rPr lang="en-US" sz="1800" dirty="0" err="1"/>
              <a:t>представителей</a:t>
            </a:r>
            <a:r>
              <a:rPr lang="en-US" sz="1800" dirty="0"/>
              <a:t> </a:t>
            </a:r>
            <a:r>
              <a:rPr lang="en-US" sz="1800" dirty="0" err="1"/>
              <a:t>научных</a:t>
            </a:r>
            <a:r>
              <a:rPr lang="en-US" sz="1800" dirty="0"/>
              <a:t> </a:t>
            </a:r>
            <a:r>
              <a:rPr lang="en-US" sz="1800" dirty="0" err="1"/>
              <a:t>групп</a:t>
            </a:r>
            <a:r>
              <a:rPr lang="en-US" sz="1800" dirty="0"/>
              <a:t> </a:t>
            </a:r>
            <a:r>
              <a:rPr lang="en-US" sz="1800" dirty="0" err="1"/>
              <a:t>СПбПУ</a:t>
            </a:r>
            <a:r>
              <a:rPr lang="en-US" sz="1800" dirty="0"/>
              <a:t> (6 </a:t>
            </a:r>
            <a:r>
              <a:rPr lang="en-US" sz="1800" dirty="0" err="1"/>
              <a:t>интервью</a:t>
            </a:r>
            <a:r>
              <a:rPr lang="en-US" sz="1800" dirty="0"/>
              <a:t>)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79" name="Google Shape;79;g1b0c9580877_5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b0c9580877_8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b0c9580877_8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g1b0c9580877_8_8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3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5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b0c9580877_5_2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g1b0c9580877_5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b0c9580877_8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1b0c9580877_8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g1b0c9580877_8_1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9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b0c9580877_8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b0c9580877_8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g1b0c9580877_8_27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10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title"/>
          </p:nvPr>
        </p:nvSpPr>
        <p:spPr>
          <a:xfrm>
            <a:off x="609600" y="273600"/>
            <a:ext cx="109722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609600" y="1604640"/>
            <a:ext cx="10972200" cy="18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2"/>
          </p:nvPr>
        </p:nvSpPr>
        <p:spPr>
          <a:xfrm>
            <a:off x="609600" y="3682560"/>
            <a:ext cx="10972200" cy="18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/>
          </p:nvPr>
        </p:nvSpPr>
        <p:spPr>
          <a:xfrm>
            <a:off x="609600" y="273600"/>
            <a:ext cx="109722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1"/>
          </p:nvPr>
        </p:nvSpPr>
        <p:spPr>
          <a:xfrm>
            <a:off x="609600" y="1604640"/>
            <a:ext cx="5354400" cy="18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2"/>
          </p:nvPr>
        </p:nvSpPr>
        <p:spPr>
          <a:xfrm>
            <a:off x="6232320" y="1604640"/>
            <a:ext cx="5354400" cy="18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body" idx="3"/>
          </p:nvPr>
        </p:nvSpPr>
        <p:spPr>
          <a:xfrm>
            <a:off x="609600" y="3682560"/>
            <a:ext cx="5354400" cy="18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body" idx="4"/>
          </p:nvPr>
        </p:nvSpPr>
        <p:spPr>
          <a:xfrm>
            <a:off x="6232320" y="3682560"/>
            <a:ext cx="5354400" cy="18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609600" y="273600"/>
            <a:ext cx="109722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>
          <a:xfrm>
            <a:off x="609600" y="1604640"/>
            <a:ext cx="3532800" cy="18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2"/>
          </p:nvPr>
        </p:nvSpPr>
        <p:spPr>
          <a:xfrm>
            <a:off x="4319520" y="1604640"/>
            <a:ext cx="3532800" cy="18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3"/>
          </p:nvPr>
        </p:nvSpPr>
        <p:spPr>
          <a:xfrm>
            <a:off x="8029440" y="1604640"/>
            <a:ext cx="3532800" cy="18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4"/>
          </p:nvPr>
        </p:nvSpPr>
        <p:spPr>
          <a:xfrm>
            <a:off x="609600" y="3682560"/>
            <a:ext cx="3532800" cy="18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5"/>
          </p:nvPr>
        </p:nvSpPr>
        <p:spPr>
          <a:xfrm>
            <a:off x="4319520" y="3682560"/>
            <a:ext cx="3532800" cy="18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6"/>
          </p:nvPr>
        </p:nvSpPr>
        <p:spPr>
          <a:xfrm>
            <a:off x="8029440" y="3682560"/>
            <a:ext cx="3532800" cy="18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609600" y="273600"/>
            <a:ext cx="109722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609600" y="1604640"/>
            <a:ext cx="109722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609600" y="273600"/>
            <a:ext cx="109722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609600" y="1604640"/>
            <a:ext cx="109722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609600" y="273600"/>
            <a:ext cx="109722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609600" y="1604640"/>
            <a:ext cx="53544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6232320" y="1604640"/>
            <a:ext cx="53544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609600" y="273600"/>
            <a:ext cx="109722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subTitle" idx="1"/>
          </p:nvPr>
        </p:nvSpPr>
        <p:spPr>
          <a:xfrm>
            <a:off x="609600" y="273600"/>
            <a:ext cx="10972200" cy="53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609600" y="273600"/>
            <a:ext cx="109722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1"/>
          </p:nvPr>
        </p:nvSpPr>
        <p:spPr>
          <a:xfrm>
            <a:off x="609600" y="1604640"/>
            <a:ext cx="5354400" cy="18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body" idx="2"/>
          </p:nvPr>
        </p:nvSpPr>
        <p:spPr>
          <a:xfrm>
            <a:off x="6232320" y="1604640"/>
            <a:ext cx="53544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3"/>
          </p:nvPr>
        </p:nvSpPr>
        <p:spPr>
          <a:xfrm>
            <a:off x="609600" y="3682560"/>
            <a:ext cx="5354400" cy="18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>
            <a:spLocks noGrp="1"/>
          </p:cNvSpPr>
          <p:nvPr>
            <p:ph type="title"/>
          </p:nvPr>
        </p:nvSpPr>
        <p:spPr>
          <a:xfrm>
            <a:off x="609600" y="273600"/>
            <a:ext cx="109722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body" idx="1"/>
          </p:nvPr>
        </p:nvSpPr>
        <p:spPr>
          <a:xfrm>
            <a:off x="609600" y="1604640"/>
            <a:ext cx="53544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2"/>
          </p:nvPr>
        </p:nvSpPr>
        <p:spPr>
          <a:xfrm>
            <a:off x="6232320" y="1604640"/>
            <a:ext cx="5354400" cy="18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3"/>
          </p:nvPr>
        </p:nvSpPr>
        <p:spPr>
          <a:xfrm>
            <a:off x="6232320" y="3682560"/>
            <a:ext cx="5354400" cy="18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>
            <a:spLocks noGrp="1"/>
          </p:cNvSpPr>
          <p:nvPr>
            <p:ph type="title"/>
          </p:nvPr>
        </p:nvSpPr>
        <p:spPr>
          <a:xfrm>
            <a:off x="609600" y="273600"/>
            <a:ext cx="109722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609600" y="1604640"/>
            <a:ext cx="5354400" cy="18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2"/>
          </p:nvPr>
        </p:nvSpPr>
        <p:spPr>
          <a:xfrm>
            <a:off x="6232320" y="1604640"/>
            <a:ext cx="5354400" cy="18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3"/>
          </p:nvPr>
        </p:nvSpPr>
        <p:spPr>
          <a:xfrm>
            <a:off x="609600" y="3682560"/>
            <a:ext cx="10972200" cy="18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600" y="273600"/>
            <a:ext cx="109722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600" y="1604640"/>
            <a:ext cx="109722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domosti.ru/business/articles/2022/11/03/948680-minpromtorg-predlozhil-sposob-dostich-tehnologicheskogo-suverenitet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hyperlink" Target="http://government.ru/news/46866/" TargetMode="External"/><Relationship Id="rId4" Type="http://schemas.openxmlformats.org/officeDocument/2006/relationships/hyperlink" Target="about:blan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ia.ru/20220916/indiya-1816768902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tass.ru/ekonomika/16552763" TargetMode="External"/><Relationship Id="rId4" Type="http://schemas.openxmlformats.org/officeDocument/2006/relationships/hyperlink" Target="https://trends.rbc.ru/trends/innovation/62d1814b9a79471844795fcb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vestindia.gov.in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jpg"/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12" Type="http://schemas.openxmlformats.org/officeDocument/2006/relationships/image" Target="../media/image1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hyperlink" Target="https://tass.ru/ekonomika/15674453" TargetMode="External"/><Relationship Id="rId5" Type="http://schemas.openxmlformats.org/officeDocument/2006/relationships/image" Target="../media/image10.png"/><Relationship Id="rId10" Type="http://schemas.openxmlformats.org/officeDocument/2006/relationships/image" Target="../media/image15.jp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hyperlink" Target="https://rd-mnts.ru/novosti/tpost/rvapvt3bv1-rd-mnts-initsiiroval-sozdanie-innovatsio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istc.r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russiaindiabusiness.com/ru/o-sovete/" TargetMode="External"/><Relationship Id="rId5" Type="http://schemas.openxmlformats.org/officeDocument/2006/relationships/hyperlink" Target="https://irsc.sfedu.ru/" TargetMode="External"/><Relationship Id="rId4" Type="http://schemas.openxmlformats.org/officeDocument/2006/relationships/hyperlink" Target="http://riicenter.ru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ctrTitle"/>
          </p:nvPr>
        </p:nvSpPr>
        <p:spPr>
          <a:xfrm>
            <a:off x="1524000" y="1012825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400" b="1" i="1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Российско-Индийская Платформа </a:t>
            </a:r>
            <a:br>
              <a:rPr lang="en-US" sz="5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400" b="1" i="1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Технологий и Инноваций</a:t>
            </a:r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400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6875750" y="2601400"/>
            <a:ext cx="49404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/>
              <a:t>Российско-Индийская Платформа Технологий и Инноваций </a:t>
            </a:r>
            <a:endParaRPr sz="2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/>
              <a:t>(РИПТИ)</a:t>
            </a:r>
            <a:endParaRPr sz="2800" b="1"/>
          </a:p>
        </p:txBody>
      </p:sp>
      <p:sp>
        <p:nvSpPr>
          <p:cNvPr id="74" name="Google Shape;74;p15"/>
          <p:cNvSpPr txBox="1"/>
          <p:nvPr/>
        </p:nvSpPr>
        <p:spPr>
          <a:xfrm>
            <a:off x="5908375" y="5338475"/>
            <a:ext cx="60732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Образовательно-мотивационная программа для молодых сотрудников и студентов ПолиШкола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13 декабря 2022</a:t>
            </a:r>
            <a:endParaRPr sz="1600"/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80700" y="726725"/>
            <a:ext cx="2673825" cy="5284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00DEB18-8858-33F3-CA17-44140480EA0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4"/>
          <p:cNvSpPr txBox="1"/>
          <p:nvPr/>
        </p:nvSpPr>
        <p:spPr>
          <a:xfrm>
            <a:off x="6072269" y="3154031"/>
            <a:ext cx="5894138" cy="363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60000" lvl="0" indent="-330200" algn="l" rtl="0">
              <a:spcBef>
                <a:spcPts val="0"/>
              </a:spcBef>
              <a:spcAft>
                <a:spcPts val="0"/>
              </a:spcAft>
              <a:buClr>
                <a:srgbClr val="666AB1"/>
              </a:buClr>
              <a:buSzPts val="1600"/>
              <a:buFont typeface="Wingdings" panose="05000000000000000000" pitchFamily="2" charset="2"/>
              <a:buChar char="§"/>
            </a:pPr>
            <a:r>
              <a:rPr lang="en-US" sz="16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Индийский</a:t>
            </a:r>
            <a:r>
              <a:rPr lang="en-US" sz="1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университет</a:t>
            </a:r>
            <a:r>
              <a:rPr lang="en-US" sz="1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технологий</a:t>
            </a:r>
            <a:r>
              <a:rPr lang="en-US" sz="1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Бомбей</a:t>
            </a:r>
            <a:endParaRPr sz="16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360000" lvl="0" indent="-330200" algn="l" rtl="0">
              <a:spcBef>
                <a:spcPts val="0"/>
              </a:spcBef>
              <a:spcAft>
                <a:spcPts val="0"/>
              </a:spcAft>
              <a:buClr>
                <a:srgbClr val="666AB1"/>
              </a:buClr>
              <a:buSzPts val="1600"/>
              <a:buFont typeface="Wingdings" panose="05000000000000000000" pitchFamily="2" charset="2"/>
              <a:buChar char="§"/>
            </a:pPr>
            <a:r>
              <a:rPr lang="en-US" sz="16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Индийский</a:t>
            </a:r>
            <a:r>
              <a:rPr lang="en-US" sz="1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институт</a:t>
            </a:r>
            <a:r>
              <a:rPr lang="en-US" sz="1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технологий</a:t>
            </a:r>
            <a:r>
              <a:rPr lang="en-US" sz="1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в </a:t>
            </a:r>
            <a:r>
              <a:rPr lang="en-US" sz="16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Мадрасе</a:t>
            </a:r>
            <a:endParaRPr sz="16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360000" lvl="0" indent="-330200" algn="l" rtl="0">
              <a:spcBef>
                <a:spcPts val="0"/>
              </a:spcBef>
              <a:spcAft>
                <a:spcPts val="0"/>
              </a:spcAft>
              <a:buClr>
                <a:srgbClr val="666AB1"/>
              </a:buClr>
              <a:buSzPts val="1600"/>
              <a:buFont typeface="Wingdings" panose="05000000000000000000" pitchFamily="2" charset="2"/>
              <a:buChar char="§"/>
            </a:pPr>
            <a:r>
              <a:rPr lang="en-US" sz="16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Чандигар</a:t>
            </a:r>
            <a:r>
              <a:rPr lang="en-US" sz="1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Университет</a:t>
            </a:r>
            <a:r>
              <a:rPr lang="en-US" sz="1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, </a:t>
            </a:r>
            <a:r>
              <a:rPr lang="en-US" sz="16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Пенджаб</a:t>
            </a:r>
            <a:endParaRPr sz="16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360000" lvl="0" indent="-330200" algn="l" rtl="0">
              <a:spcBef>
                <a:spcPts val="0"/>
              </a:spcBef>
              <a:spcAft>
                <a:spcPts val="0"/>
              </a:spcAft>
              <a:buClr>
                <a:srgbClr val="666AB1"/>
              </a:buClr>
              <a:buSzPts val="1600"/>
              <a:buFont typeface="Wingdings" panose="05000000000000000000" pitchFamily="2" charset="2"/>
              <a:buChar char="§"/>
            </a:pPr>
            <a:r>
              <a:rPr lang="en-US" sz="16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Институт</a:t>
            </a:r>
            <a:r>
              <a:rPr lang="en-US" sz="1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науки</a:t>
            </a:r>
            <a:r>
              <a:rPr lang="en-US" sz="1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и </a:t>
            </a:r>
            <a:r>
              <a:rPr lang="en-US" sz="16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технологии</a:t>
            </a:r>
            <a:r>
              <a:rPr lang="en-US" sz="1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Бирла,Пилани</a:t>
            </a:r>
            <a:endParaRPr sz="16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360000" lvl="0" indent="-330200" algn="l" rtl="0">
              <a:spcBef>
                <a:spcPts val="0"/>
              </a:spcBef>
              <a:spcAft>
                <a:spcPts val="0"/>
              </a:spcAft>
              <a:buClr>
                <a:srgbClr val="666AB1"/>
              </a:buClr>
              <a:buSzPts val="1600"/>
              <a:buFont typeface="Wingdings" panose="05000000000000000000" pitchFamily="2" charset="2"/>
              <a:buChar char="§"/>
            </a:pPr>
            <a:r>
              <a:rPr lang="en-US" sz="16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Индийский</a:t>
            </a:r>
            <a:r>
              <a:rPr lang="en-US" sz="1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технологический</a:t>
            </a:r>
            <a:r>
              <a:rPr lang="en-US" sz="1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институт</a:t>
            </a:r>
            <a:r>
              <a:rPr lang="en-US" sz="1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в </a:t>
            </a:r>
            <a:r>
              <a:rPr lang="en-US" sz="16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Индоре</a:t>
            </a:r>
            <a:endParaRPr sz="16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360000" lvl="0" indent="-330200" algn="l" rtl="0">
              <a:spcBef>
                <a:spcPts val="0"/>
              </a:spcBef>
              <a:spcAft>
                <a:spcPts val="0"/>
              </a:spcAft>
              <a:buClr>
                <a:srgbClr val="666AB1"/>
              </a:buClr>
              <a:buSzPts val="1600"/>
              <a:buFont typeface="Wingdings" panose="05000000000000000000" pitchFamily="2" charset="2"/>
              <a:buChar char="§"/>
            </a:pPr>
            <a:r>
              <a:rPr lang="en-US" sz="16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Эмити</a:t>
            </a:r>
            <a:r>
              <a:rPr lang="en-US" sz="1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университеты</a:t>
            </a:r>
            <a:r>
              <a:rPr lang="en-US" sz="1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и </a:t>
            </a:r>
            <a:r>
              <a:rPr lang="en-US" sz="16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институты</a:t>
            </a:r>
            <a:r>
              <a:rPr lang="en-US" sz="1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, </a:t>
            </a:r>
            <a:r>
              <a:rPr lang="en-US" sz="16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Колката</a:t>
            </a:r>
            <a:endParaRPr sz="16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360000" lvl="0" indent="-330200" algn="l" rtl="0">
              <a:spcBef>
                <a:spcPts val="0"/>
              </a:spcBef>
              <a:spcAft>
                <a:spcPts val="0"/>
              </a:spcAft>
              <a:buClr>
                <a:srgbClr val="666AB1"/>
              </a:buClr>
              <a:buSzPts val="1600"/>
              <a:buFont typeface="Wingdings" panose="05000000000000000000" pitchFamily="2" charset="2"/>
              <a:buChar char="§"/>
            </a:pPr>
            <a:r>
              <a:rPr lang="en-US" sz="16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Институт</a:t>
            </a:r>
            <a:r>
              <a:rPr lang="en-US" sz="1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менеджмента</a:t>
            </a:r>
            <a:r>
              <a:rPr lang="en-US" sz="1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им</a:t>
            </a:r>
            <a:r>
              <a:rPr lang="en-US" sz="1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. </a:t>
            </a:r>
            <a:r>
              <a:rPr lang="en-US" sz="16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К.Дж</a:t>
            </a:r>
            <a:r>
              <a:rPr lang="en-US" sz="1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. </a:t>
            </a:r>
            <a:r>
              <a:rPr lang="en-US" sz="16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Сомайя</a:t>
            </a:r>
            <a:endParaRPr sz="16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360000" lvl="0" indent="-330200" algn="l" rtl="0">
              <a:spcBef>
                <a:spcPts val="0"/>
              </a:spcBef>
              <a:spcAft>
                <a:spcPts val="0"/>
              </a:spcAft>
              <a:buClr>
                <a:srgbClr val="666AB1"/>
              </a:buClr>
              <a:buSzPts val="1600"/>
              <a:buFont typeface="Wingdings" panose="05000000000000000000" pitchFamily="2" charset="2"/>
              <a:buChar char="§"/>
            </a:pPr>
            <a:r>
              <a:rPr lang="en-US" sz="16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Индийский</a:t>
            </a:r>
            <a:r>
              <a:rPr lang="en-US" sz="1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институт</a:t>
            </a:r>
            <a:r>
              <a:rPr lang="en-US" sz="1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технологий</a:t>
            </a:r>
            <a:r>
              <a:rPr lang="en-US" sz="1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Кхарагпурва</a:t>
            </a:r>
            <a:endParaRPr sz="16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360000" lvl="0" indent="-330200" algn="l" rtl="0">
              <a:spcBef>
                <a:spcPts val="0"/>
              </a:spcBef>
              <a:spcAft>
                <a:spcPts val="0"/>
              </a:spcAft>
              <a:buClr>
                <a:srgbClr val="666AB1"/>
              </a:buClr>
              <a:buSzPts val="1600"/>
              <a:buFont typeface="Wingdings" panose="05000000000000000000" pitchFamily="2" charset="2"/>
              <a:buChar char="§"/>
            </a:pPr>
            <a:r>
              <a:rPr lang="en-US" sz="16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Индийский</a:t>
            </a:r>
            <a:r>
              <a:rPr lang="en-US" sz="1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институт</a:t>
            </a:r>
            <a:r>
              <a:rPr lang="en-US" sz="1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технологий</a:t>
            </a:r>
            <a:r>
              <a:rPr lang="en-US" sz="1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Рурки</a:t>
            </a:r>
            <a:endParaRPr sz="16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360000" lvl="0" indent="-330200" algn="l" rtl="0">
              <a:spcBef>
                <a:spcPts val="0"/>
              </a:spcBef>
              <a:spcAft>
                <a:spcPts val="0"/>
              </a:spcAft>
              <a:buClr>
                <a:srgbClr val="666AB1"/>
              </a:buClr>
              <a:buSzPts val="1600"/>
              <a:buFont typeface="Wingdings" panose="05000000000000000000" pitchFamily="2" charset="2"/>
              <a:buChar char="§"/>
            </a:pPr>
            <a:r>
              <a:rPr lang="en-US" sz="16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Университет</a:t>
            </a:r>
            <a:r>
              <a:rPr lang="en-US" sz="1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Д.Я. </a:t>
            </a:r>
            <a:r>
              <a:rPr lang="en-US" sz="16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Патила</a:t>
            </a:r>
            <a:endParaRPr lang="ru-RU" sz="16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360000" lvl="0" indent="-340201">
              <a:buClr>
                <a:srgbClr val="666AB1"/>
              </a:buClr>
              <a:buSzPct val="112931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Startup </a:t>
            </a:r>
            <a:r>
              <a:rPr lang="en-US" sz="1600" dirty="0" err="1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Réseau</a:t>
            </a:r>
            <a:r>
              <a:rPr lang="en-US" sz="1600" dirty="0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</a:t>
            </a:r>
            <a:endParaRPr lang="ru-RU" sz="1600" dirty="0">
              <a:solidFill>
                <a:schemeClr val="dk1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360000" lvl="0" indent="-340201">
              <a:buClr>
                <a:srgbClr val="666AB1"/>
              </a:buClr>
              <a:buSzPct val="112931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Indian Angel Network </a:t>
            </a:r>
            <a:endParaRPr lang="ru-RU" sz="1600" dirty="0">
              <a:solidFill>
                <a:schemeClr val="dk1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360000" lvl="0" indent="-340201">
              <a:buClr>
                <a:srgbClr val="666AB1"/>
              </a:buClr>
              <a:buSzPct val="112931"/>
              <a:buFont typeface="Wingdings" panose="05000000000000000000" pitchFamily="2" charset="2"/>
              <a:buChar char="§"/>
            </a:pPr>
            <a:r>
              <a:rPr lang="en-US" dirty="0"/>
              <a:t>Kalinga Institute of Industrial Technology (</a:t>
            </a:r>
            <a:r>
              <a:rPr lang="en-US" dirty="0" err="1"/>
              <a:t>KiiT</a:t>
            </a:r>
            <a:r>
              <a:rPr lang="en-US" dirty="0"/>
              <a:t>)</a:t>
            </a:r>
            <a:endParaRPr lang="ru-RU" dirty="0"/>
          </a:p>
          <a:p>
            <a:pPr marL="360000" lvl="0" indent="-340201">
              <a:buClr>
                <a:srgbClr val="666AB1"/>
              </a:buClr>
              <a:buSzPct val="112931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2C2C2C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Indian Institute of Management Lucknow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4"/>
          <p:cNvSpPr txBox="1"/>
          <p:nvPr/>
        </p:nvSpPr>
        <p:spPr>
          <a:xfrm>
            <a:off x="625297" y="2319899"/>
            <a:ext cx="5330100" cy="2414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AB1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Международные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службы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СПбПУ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AB1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Дирекции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институтов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СПбПУ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AB1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Образовательные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подразделения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университета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AB1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Центр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интеллектуальной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собственности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трансфера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технологий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AB1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ВШТП, ИППТ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4"/>
          <p:cNvSpPr txBox="1"/>
          <p:nvPr/>
        </p:nvSpPr>
        <p:spPr>
          <a:xfrm>
            <a:off x="8265604" y="1173128"/>
            <a:ext cx="1867340" cy="1477297"/>
          </a:xfrm>
          <a:prstGeom prst="rect">
            <a:avLst/>
          </a:prstGeom>
          <a:solidFill>
            <a:srgbClr val="71BFEB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Посольство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Индии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в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Москве</a:t>
            </a:r>
            <a:endParaRPr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(Д-р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Шишир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Шротрия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Советник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по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науке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технологиям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7" name="Google Shape;227;p24"/>
          <p:cNvSpPr txBox="1"/>
          <p:nvPr/>
        </p:nvSpPr>
        <p:spPr>
          <a:xfrm>
            <a:off x="10337528" y="1619625"/>
            <a:ext cx="1459800" cy="400200"/>
          </a:xfrm>
          <a:prstGeom prst="rect">
            <a:avLst/>
          </a:prstGeom>
          <a:solidFill>
            <a:srgbClr val="71BFEB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Выпускники</a:t>
            </a:r>
            <a:endParaRPr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8" name="Google Shape;228;p24"/>
          <p:cNvSpPr txBox="1"/>
          <p:nvPr/>
        </p:nvSpPr>
        <p:spPr>
          <a:xfrm>
            <a:off x="6008913" y="1511925"/>
            <a:ext cx="2105191" cy="615600"/>
          </a:xfrm>
          <a:prstGeom prst="rect">
            <a:avLst/>
          </a:prstGeom>
          <a:solidFill>
            <a:srgbClr val="71BFEB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ИНПР </a:t>
            </a:r>
            <a:endParaRPr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Гунасекаран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Мурали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" name="Google Shape;235;p24"/>
          <p:cNvSpPr/>
          <p:nvPr/>
        </p:nvSpPr>
        <p:spPr>
          <a:xfrm>
            <a:off x="9019338" y="2744381"/>
            <a:ext cx="294300" cy="400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666AB1">
              <a:alpha val="56078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30;p19"/>
          <p:cNvSpPr txBox="1">
            <a:spLocks/>
          </p:cNvSpPr>
          <p:nvPr/>
        </p:nvSpPr>
        <p:spPr>
          <a:xfrm>
            <a:off x="837701" y="1322801"/>
            <a:ext cx="4282200" cy="5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4400"/>
              <a:buFont typeface="Calibri"/>
              <a:buNone/>
            </a:pPr>
            <a:endParaRPr lang="ru-RU" b="1" dirty="0">
              <a:solidFill>
                <a:srgbClr val="666AB1"/>
              </a:solidFill>
            </a:endParaRPr>
          </a:p>
        </p:txBody>
      </p:sp>
      <p:sp>
        <p:nvSpPr>
          <p:cNvPr id="16" name="Google Shape;153;p20"/>
          <p:cNvSpPr/>
          <p:nvPr/>
        </p:nvSpPr>
        <p:spPr>
          <a:xfrm>
            <a:off x="596813" y="1511925"/>
            <a:ext cx="4967594" cy="611700"/>
          </a:xfrm>
          <a:prstGeom prst="rect">
            <a:avLst/>
          </a:prstGeom>
          <a:gradFill>
            <a:gsLst>
              <a:gs pos="0">
                <a:srgbClr val="4AAFE5"/>
              </a:gs>
              <a:gs pos="9000">
                <a:srgbClr val="4AAFE5"/>
              </a:gs>
              <a:gs pos="76000">
                <a:srgbClr val="666AB1"/>
              </a:gs>
              <a:gs pos="98000">
                <a:srgbClr val="666AB1"/>
              </a:gs>
              <a:gs pos="100000">
                <a:srgbClr val="666AB1"/>
              </a:gs>
            </a:gsLst>
            <a:lin ang="5400012" scaled="0"/>
          </a:gradFill>
          <a:ln>
            <a:noFill/>
          </a:ln>
        </p:spPr>
        <p:txBody>
          <a:bodyPr spcFirstLastPara="1" wrap="square" lIns="108000" tIns="72000" rIns="108000" bIns="72000" anchor="ctr" anchorCtr="0">
            <a:noAutofit/>
          </a:bodyPr>
          <a:lstStyle/>
          <a:p>
            <a:pPr lvl="0" indent="228600"/>
            <a:r>
              <a:rPr lang="ru-RU" sz="2000" b="1" dirty="0">
                <a:solidFill>
                  <a:schemeClr val="lt1"/>
                </a:solidFill>
              </a:rPr>
              <a:t>Партнеры внутри университета</a:t>
            </a:r>
          </a:p>
          <a:p>
            <a:pPr marL="0" marR="0" lvl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154;p20"/>
          <p:cNvSpPr/>
          <p:nvPr/>
        </p:nvSpPr>
        <p:spPr>
          <a:xfrm>
            <a:off x="5900057" y="382000"/>
            <a:ext cx="5889172" cy="611700"/>
          </a:xfrm>
          <a:prstGeom prst="rect">
            <a:avLst/>
          </a:prstGeom>
          <a:gradFill>
            <a:gsLst>
              <a:gs pos="0">
                <a:srgbClr val="4AAFE5"/>
              </a:gs>
              <a:gs pos="9000">
                <a:srgbClr val="4AAFE5"/>
              </a:gs>
              <a:gs pos="76000">
                <a:srgbClr val="666AB1"/>
              </a:gs>
              <a:gs pos="98000">
                <a:srgbClr val="666AB1"/>
              </a:gs>
              <a:gs pos="100000">
                <a:srgbClr val="666AB1"/>
              </a:gs>
            </a:gsLst>
            <a:lin ang="5400012" scaled="0"/>
          </a:gradFill>
          <a:ln>
            <a:noFill/>
          </a:ln>
        </p:spPr>
        <p:txBody>
          <a:bodyPr spcFirstLastPara="1" wrap="square" lIns="108000" tIns="72000" rIns="108000" bIns="72000" anchor="ctr" anchorCtr="0">
            <a:noAutofit/>
          </a:bodyPr>
          <a:lstStyle/>
          <a:p>
            <a:pPr lvl="0" indent="171450"/>
            <a:r>
              <a:rPr lang="ru-RU" sz="2000" b="1" dirty="0">
                <a:solidFill>
                  <a:schemeClr val="lt1"/>
                </a:solidFill>
              </a:rPr>
              <a:t>Внешние партнеры</a:t>
            </a:r>
            <a:endParaRPr dirty="0"/>
          </a:p>
        </p:txBody>
      </p:sp>
      <p:sp>
        <p:nvSpPr>
          <p:cNvPr id="5" name="Google Shape;96;p16">
            <a:extLst>
              <a:ext uri="{FF2B5EF4-FFF2-40B4-BE49-F238E27FC236}">
                <a16:creationId xmlns:a16="http://schemas.microsoft.com/office/drawing/2014/main" id="{7A6C7D3A-EE37-527F-D2C6-322001A3D4C9}"/>
              </a:ext>
            </a:extLst>
          </p:cNvPr>
          <p:cNvSpPr txBox="1">
            <a:spLocks/>
          </p:cNvSpPr>
          <p:nvPr/>
        </p:nvSpPr>
        <p:spPr>
          <a:xfrm>
            <a:off x="473951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666AB1"/>
              </a:buClr>
              <a:buSzPts val="4400"/>
              <a:buFont typeface="Calibri"/>
              <a:buNone/>
            </a:pPr>
            <a:r>
              <a:rPr lang="ru-RU" sz="4400" b="1" dirty="0">
                <a:solidFill>
                  <a:srgbClr val="666AB1"/>
                </a:solidFill>
                <a:latin typeface="Calibri"/>
                <a:ea typeface="Calibri"/>
                <a:cs typeface="Calibri"/>
                <a:sym typeface="Calibri"/>
              </a:rPr>
              <a:t>Партнеры</a:t>
            </a:r>
            <a:endParaRPr lang="ru-RU" dirty="0">
              <a:solidFill>
                <a:srgbClr val="666AB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BCD044-3BE6-B4EA-8A90-A45290997596}"/>
              </a:ext>
            </a:extLst>
          </p:cNvPr>
          <p:cNvSpPr txBox="1"/>
          <p:nvPr/>
        </p:nvSpPr>
        <p:spPr>
          <a:xfrm>
            <a:off x="11565067" y="6463404"/>
            <a:ext cx="802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6;p16">
            <a:extLst>
              <a:ext uri="{FF2B5EF4-FFF2-40B4-BE49-F238E27FC236}">
                <a16:creationId xmlns:a16="http://schemas.microsoft.com/office/drawing/2014/main" id="{6EB7260F-0459-2356-0777-C83F72171B9F}"/>
              </a:ext>
            </a:extLst>
          </p:cNvPr>
          <p:cNvSpPr txBox="1">
            <a:spLocks/>
          </p:cNvSpPr>
          <p:nvPr/>
        </p:nvSpPr>
        <p:spPr>
          <a:xfrm>
            <a:off x="473951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666AB1"/>
              </a:buClr>
              <a:buSzPts val="4400"/>
              <a:buFont typeface="Calibri"/>
              <a:buNone/>
            </a:pPr>
            <a:r>
              <a:rPr lang="ru-RU" sz="4400" b="1" dirty="0" err="1">
                <a:solidFill>
                  <a:srgbClr val="666AB1"/>
                </a:solidFill>
                <a:latin typeface="Calibri"/>
                <a:ea typeface="Calibri"/>
                <a:cs typeface="Calibri"/>
                <a:sym typeface="Calibri"/>
              </a:rPr>
              <a:t>Таймлайн</a:t>
            </a:r>
            <a:r>
              <a:rPr lang="ru-RU" sz="4400" b="1" dirty="0">
                <a:solidFill>
                  <a:srgbClr val="666AB1"/>
                </a:solidFill>
                <a:latin typeface="Calibri"/>
                <a:ea typeface="Calibri"/>
                <a:cs typeface="Calibri"/>
                <a:sym typeface="Calibri"/>
              </a:rPr>
              <a:t> проекта</a:t>
            </a:r>
            <a:endParaRPr lang="ru-RU" dirty="0">
              <a:solidFill>
                <a:srgbClr val="666AB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551083-42F5-A6FF-501D-B7C26D608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951" y="1133475"/>
            <a:ext cx="8305800" cy="57245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311D6F3-A959-6A94-9C6F-24D7E2AE88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3449" y="3514725"/>
            <a:ext cx="2514600" cy="9620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61FFF74-D9BF-991A-E047-EF7081304051}"/>
              </a:ext>
            </a:extLst>
          </p:cNvPr>
          <p:cNvSpPr txBox="1"/>
          <p:nvPr/>
        </p:nvSpPr>
        <p:spPr>
          <a:xfrm>
            <a:off x="11565067" y="6463404"/>
            <a:ext cx="802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9" name="Google Shape;249;p26"/>
          <p:cNvGraphicFramePr/>
          <p:nvPr>
            <p:extLst>
              <p:ext uri="{D42A27DB-BD31-4B8C-83A1-F6EECF244321}">
                <p14:modId xmlns:p14="http://schemas.microsoft.com/office/powerpoint/2010/main" val="1091455624"/>
              </p:ext>
            </p:extLst>
          </p:nvPr>
        </p:nvGraphicFramePr>
        <p:xfrm>
          <a:off x="246662" y="979720"/>
          <a:ext cx="11698675" cy="5878280"/>
        </p:xfrm>
        <a:graphic>
          <a:graphicData uri="http://schemas.openxmlformats.org/drawingml/2006/table">
            <a:tbl>
              <a:tblPr>
                <a:noFill/>
                <a:tableStyleId>{B00E5FD2-44D1-42A9-9A47-3602BE709544}</a:tableStyleId>
              </a:tblPr>
              <a:tblGrid>
                <a:gridCol w="1129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803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884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458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51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Период</a:t>
                      </a:r>
                      <a:endParaRPr sz="1851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gradFill>
                      <a:gsLst>
                        <a:gs pos="0">
                          <a:srgbClr val="4AAFE5"/>
                        </a:gs>
                        <a:gs pos="9000">
                          <a:srgbClr val="4AAFE5"/>
                        </a:gs>
                        <a:gs pos="76000">
                          <a:srgbClr val="666AB1"/>
                        </a:gs>
                        <a:gs pos="98000">
                          <a:srgbClr val="666AB1"/>
                        </a:gs>
                        <a:gs pos="100000">
                          <a:srgbClr val="666AB1"/>
                        </a:gs>
                      </a:gsLst>
                      <a:lin ang="54007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Результаты</a:t>
                      </a:r>
                      <a:endParaRPr sz="20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gradFill>
                      <a:gsLst>
                        <a:gs pos="0">
                          <a:srgbClr val="4AAFE5"/>
                        </a:gs>
                        <a:gs pos="9000">
                          <a:srgbClr val="4AAFE5"/>
                        </a:gs>
                        <a:gs pos="76000">
                          <a:srgbClr val="666AB1"/>
                        </a:gs>
                        <a:gs pos="98000">
                          <a:srgbClr val="666AB1"/>
                        </a:gs>
                        <a:gs pos="100000">
                          <a:srgbClr val="666AB1"/>
                        </a:gs>
                      </a:gsLst>
                      <a:lin ang="54007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Показатели</a:t>
                      </a:r>
                      <a:endParaRPr sz="20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gradFill>
                      <a:gsLst>
                        <a:gs pos="0">
                          <a:srgbClr val="4AAFE5"/>
                        </a:gs>
                        <a:gs pos="9000">
                          <a:srgbClr val="4AAFE5"/>
                        </a:gs>
                        <a:gs pos="76000">
                          <a:srgbClr val="666AB1"/>
                        </a:gs>
                        <a:gs pos="98000">
                          <a:srgbClr val="666AB1"/>
                        </a:gs>
                        <a:gs pos="100000">
                          <a:srgbClr val="666AB1"/>
                        </a:gs>
                      </a:gsLst>
                      <a:lin ang="54007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658">
                <a:tc row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51" b="1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Полгода</a:t>
                      </a:r>
                      <a:r>
                        <a:rPr lang="en-US" sz="1651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651" b="1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51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(01/23 - 06/23)</a:t>
                      </a:r>
                      <a:endParaRPr sz="1651" b="1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Создана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база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российских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и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индийских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организаций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для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совместного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сотрудничества</a:t>
                      </a:r>
                      <a:endParaRPr sz="14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 rowSpan="4"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Количество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российских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проектов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на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платформе</a:t>
                      </a:r>
                      <a:r>
                        <a:rPr lang="ru-RU" sz="1400" baseline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– </a:t>
                      </a:r>
                      <a:r>
                        <a:rPr lang="en-US" sz="14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lang="ru-RU" sz="1400" b="1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оличество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индийских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проектов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на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платформе</a:t>
                      </a:r>
                      <a:r>
                        <a:rPr lang="ru-RU" sz="1400" baseline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– </a:t>
                      </a:r>
                      <a:r>
                        <a:rPr lang="en-US" sz="14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 </a:t>
                      </a:r>
                      <a:endParaRPr lang="ru-RU" sz="1400" b="1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Количество заявок на конкурсы – не менее </a:t>
                      </a:r>
                      <a:r>
                        <a:rPr lang="ru-RU" sz="14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Количество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проектов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прошедших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акселерацию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– </a:t>
                      </a:r>
                      <a:r>
                        <a:rPr lang="en-US" sz="14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</a:t>
                      </a:r>
                      <a:endParaRPr sz="1400" b="1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6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Подписана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дорожная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карта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совместной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деятельности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с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индийскими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партнерами</a:t>
                      </a:r>
                      <a:endParaRPr sz="14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3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Запущена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352E6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цифровая</a:t>
                      </a:r>
                      <a:r>
                        <a:rPr lang="en-US" sz="1400" b="1" dirty="0">
                          <a:solidFill>
                            <a:srgbClr val="352E6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352E6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платформа</a:t>
                      </a:r>
                      <a:r>
                        <a:rPr lang="en-US" sz="1400" b="1" dirty="0">
                          <a:solidFill>
                            <a:srgbClr val="352E6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(РИПТИ) </a:t>
                      </a:r>
                      <a:r>
                        <a:rPr lang="en-US" sz="1400" b="1" dirty="0" err="1">
                          <a:solidFill>
                            <a:srgbClr val="352E6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на</a:t>
                      </a:r>
                      <a:r>
                        <a:rPr lang="en-US" sz="1400" b="1" dirty="0">
                          <a:solidFill>
                            <a:srgbClr val="352E6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352E6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базе</a:t>
                      </a:r>
                      <a:r>
                        <a:rPr lang="en-US" sz="1400" b="1" dirty="0">
                          <a:solidFill>
                            <a:srgbClr val="352E6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352E6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СПбПУ</a:t>
                      </a:r>
                      <a:endParaRPr sz="1400" b="1" dirty="0">
                        <a:solidFill>
                          <a:srgbClr val="352E6C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86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Рост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компетенций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сотрудников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и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обучающихся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для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инициирования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и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реализации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проектов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обладающих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потенциалом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на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рынк</a:t>
                      </a:r>
                      <a:r>
                        <a:rPr lang="ru-RU" sz="14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е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Азии</a:t>
                      </a:r>
                      <a:endParaRPr sz="14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3356">
                <a:tc rowSpan="5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51" b="1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Год</a:t>
                      </a:r>
                      <a:r>
                        <a:rPr lang="en-US" sz="1651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(01/23-12/23)</a:t>
                      </a:r>
                      <a:endParaRPr sz="1651" b="1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Поданы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заявки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на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конкурсы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гранты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РНФ, БРИКС;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программы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Индии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для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зарубежных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исследователей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(VAJRA, SPARC, GIAN и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др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.)</a:t>
                      </a:r>
                      <a:endParaRPr sz="14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Количество российских проектов на платформе – </a:t>
                      </a:r>
                      <a:r>
                        <a:rPr lang="ru-RU" sz="14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</a:t>
                      </a: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Количество индийских проектов на платформе – </a:t>
                      </a:r>
                      <a:r>
                        <a:rPr lang="ru-RU" sz="14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</a:t>
                      </a: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Количество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заявок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на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конкурсы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–</a:t>
                      </a:r>
                      <a:r>
                        <a:rPr lang="ru-RU" sz="14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endParaRPr sz="1400"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3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Выросли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352E6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объемы</a:t>
                      </a:r>
                      <a:r>
                        <a:rPr lang="en-US" sz="1400" b="1" dirty="0">
                          <a:solidFill>
                            <a:srgbClr val="352E6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352E6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доходов</a:t>
                      </a:r>
                      <a:r>
                        <a:rPr lang="en-US" sz="1400" b="1" dirty="0">
                          <a:solidFill>
                            <a:srgbClr val="352E6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352E6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от</a:t>
                      </a:r>
                      <a:r>
                        <a:rPr lang="en-US" sz="1400" b="1" dirty="0">
                          <a:solidFill>
                            <a:srgbClr val="352E6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НИОКР с </a:t>
                      </a:r>
                      <a:r>
                        <a:rPr lang="en-US" sz="1400" b="1" dirty="0" err="1">
                          <a:solidFill>
                            <a:srgbClr val="352E6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индийскими</a:t>
                      </a:r>
                      <a:r>
                        <a:rPr lang="en-US" sz="1400" b="1" dirty="0">
                          <a:solidFill>
                            <a:srgbClr val="352E6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352E6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партнерами</a:t>
                      </a:r>
                      <a:endParaRPr sz="1400" b="1" dirty="0">
                        <a:solidFill>
                          <a:srgbClr val="352E6C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до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 </a:t>
                      </a:r>
                      <a:r>
                        <a:rPr lang="en-US" sz="1400" b="1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млн</a:t>
                      </a:r>
                      <a:r>
                        <a:rPr lang="en-US" sz="14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</a:t>
                      </a:r>
                      <a:r>
                        <a:rPr lang="en-US" sz="1400" b="1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руб</a:t>
                      </a:r>
                      <a:r>
                        <a:rPr lang="en-US" sz="14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в 2023 г.</a:t>
                      </a:r>
                      <a:endParaRPr sz="14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84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Увеличено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352E6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количество</a:t>
                      </a:r>
                      <a:r>
                        <a:rPr lang="en-US" sz="1400" b="1" dirty="0">
                          <a:solidFill>
                            <a:srgbClr val="352E6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352E6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публикаций</a:t>
                      </a:r>
                      <a:r>
                        <a:rPr lang="en-US" sz="1400" b="1" dirty="0">
                          <a:solidFill>
                            <a:srgbClr val="352E6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в Q1/Q2 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с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индийскими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учеными</a:t>
                      </a:r>
                      <a:endParaRPr sz="14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Не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менее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 </a:t>
                      </a:r>
                      <a:r>
                        <a:rPr lang="en-US" sz="1400" b="1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публикаций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по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проектам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платформы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с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партнерами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из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Индии</a:t>
                      </a:r>
                      <a:endParaRPr sz="14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74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 err="1">
                          <a:solidFill>
                            <a:srgbClr val="352E6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Создана</a:t>
                      </a:r>
                      <a:r>
                        <a:rPr lang="en-US" sz="1400" b="1" dirty="0">
                          <a:solidFill>
                            <a:srgbClr val="352E6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352E6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международная </a:t>
                      </a:r>
                      <a:r>
                        <a:rPr lang="en-US" sz="1400" b="1" dirty="0" err="1">
                          <a:solidFill>
                            <a:srgbClr val="352E6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программа</a:t>
                      </a:r>
                      <a:r>
                        <a:rPr lang="en-US" sz="1400" b="1" dirty="0">
                          <a:solidFill>
                            <a:srgbClr val="352E6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ДПО </a:t>
                      </a:r>
                      <a:r>
                        <a:rPr lang="en-US" sz="14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и </a:t>
                      </a:r>
                      <a:r>
                        <a:rPr lang="en-US" sz="1400" b="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проведен</a:t>
                      </a:r>
                      <a:r>
                        <a:rPr lang="en-US" sz="14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первый</a:t>
                      </a:r>
                      <a:r>
                        <a:rPr lang="en-US" sz="14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российско-индийский</a:t>
                      </a:r>
                      <a:r>
                        <a:rPr lang="en-US" sz="14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трек</a:t>
                      </a:r>
                      <a:r>
                        <a:rPr lang="en-US" sz="14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Международного</a:t>
                      </a:r>
                      <a:r>
                        <a:rPr lang="en-US" sz="14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Политех</a:t>
                      </a:r>
                      <a:r>
                        <a:rPr lang="ru-RU" sz="1400" b="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нического</a:t>
                      </a:r>
                      <a:r>
                        <a:rPr lang="en-US" sz="14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А</a:t>
                      </a:r>
                      <a:r>
                        <a:rPr lang="en-US" sz="1400" b="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кселератора</a:t>
                      </a:r>
                      <a:endParaRPr sz="14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Не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менее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 </a:t>
                      </a:r>
                      <a:r>
                        <a:rPr lang="en-US" sz="1400" b="1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человек</a:t>
                      </a:r>
                      <a:r>
                        <a:rPr lang="en-US" sz="14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прошли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обучение</a:t>
                      </a:r>
                      <a:endParaRPr sz="14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97004"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51" b="1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dirty="0">
                          <a:solidFill>
                            <a:srgbClr val="352E6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Быстрые победы</a:t>
                      </a:r>
                      <a:r>
                        <a:rPr lang="ru-RU" sz="14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Сформированы российско-индийские</a:t>
                      </a:r>
                      <a:r>
                        <a:rPr lang="ru-RU" sz="1400" b="0" baseline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коллективы  по новым тематикам, получено финансирование и стартовали исследования.</a:t>
                      </a:r>
                      <a:endParaRPr sz="14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 проекта</a:t>
                      </a:r>
                      <a:endParaRPr sz="1400" b="1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2087277764"/>
                  </a:ext>
                </a:extLst>
              </a:tr>
            </a:tbl>
          </a:graphicData>
        </a:graphic>
      </p:graphicFrame>
      <p:sp>
        <p:nvSpPr>
          <p:cNvPr id="2" name="Google Shape;96;p16">
            <a:extLst>
              <a:ext uri="{FF2B5EF4-FFF2-40B4-BE49-F238E27FC236}">
                <a16:creationId xmlns:a16="http://schemas.microsoft.com/office/drawing/2014/main" id="{4355168E-2FAA-5226-22DE-AD22424E4F0F}"/>
              </a:ext>
            </a:extLst>
          </p:cNvPr>
          <p:cNvSpPr txBox="1">
            <a:spLocks/>
          </p:cNvSpPr>
          <p:nvPr/>
        </p:nvSpPr>
        <p:spPr>
          <a:xfrm>
            <a:off x="473951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666AB1"/>
              </a:buClr>
              <a:buSzPts val="4400"/>
              <a:buFont typeface="Calibri"/>
              <a:buNone/>
            </a:pPr>
            <a:r>
              <a:rPr lang="ru-RU" sz="4400" b="1" dirty="0">
                <a:solidFill>
                  <a:srgbClr val="666AB1"/>
                </a:solidFill>
                <a:latin typeface="Calibri"/>
                <a:ea typeface="Calibri"/>
                <a:cs typeface="Calibri"/>
                <a:sym typeface="Calibri"/>
              </a:rPr>
              <a:t>Результаты и показатели</a:t>
            </a:r>
            <a:endParaRPr lang="ru-RU" dirty="0">
              <a:solidFill>
                <a:srgbClr val="666AB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6E2D8D-1A9B-AC53-C8A1-A86A71685D83}"/>
              </a:ext>
            </a:extLst>
          </p:cNvPr>
          <p:cNvSpPr txBox="1"/>
          <p:nvPr/>
        </p:nvSpPr>
        <p:spPr>
          <a:xfrm>
            <a:off x="11565067" y="6463404"/>
            <a:ext cx="802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3" name="Google Shape;263;p28"/>
          <p:cNvGraphicFramePr/>
          <p:nvPr>
            <p:extLst>
              <p:ext uri="{D42A27DB-BD31-4B8C-83A1-F6EECF244321}">
                <p14:modId xmlns:p14="http://schemas.microsoft.com/office/powerpoint/2010/main" val="3716427240"/>
              </p:ext>
            </p:extLst>
          </p:nvPr>
        </p:nvGraphicFramePr>
        <p:xfrm>
          <a:off x="679462" y="1287821"/>
          <a:ext cx="10833075" cy="5054680"/>
        </p:xfrm>
        <a:graphic>
          <a:graphicData uri="http://schemas.openxmlformats.org/drawingml/2006/table">
            <a:tbl>
              <a:tblPr firstRow="1" bandRow="1">
                <a:noFill/>
                <a:tableStyleId>{5948B4B0-8BC1-4CE8-8921-E8DF34579407}</a:tableStyleId>
              </a:tblPr>
              <a:tblGrid>
                <a:gridCol w="3689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8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5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/>
                        <a:t>Вид расходов</a:t>
                      </a:r>
                      <a:endParaRPr sz="16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Политех</a:t>
                      </a:r>
                      <a:endParaRPr sz="16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Индийская сторона</a:t>
                      </a:r>
                      <a:endParaRPr sz="1600" b="1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Оплата работы менеджера платформы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60 000/мес*1,4151*11 =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930 000 руб.</a:t>
                      </a:r>
                      <a:endParaRPr sz="16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Не менее 930 000 руб.</a:t>
                      </a:r>
                      <a:endParaRPr sz="16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Разработка цифровой платформы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300 000 руб. </a:t>
                      </a:r>
                      <a:endParaRPr sz="16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Не менее 300 000 руб.</a:t>
                      </a:r>
                      <a:endParaRPr sz="16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 err="1"/>
                        <a:t>Доплаты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привлекаемым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внутренним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специалистам</a:t>
                      </a:r>
                      <a:r>
                        <a:rPr lang="en-US" sz="1600" dirty="0"/>
                        <a:t> (</a:t>
                      </a:r>
                      <a:r>
                        <a:rPr lang="en-US" sz="1600" dirty="0" err="1"/>
                        <a:t>доп</a:t>
                      </a:r>
                      <a:r>
                        <a:rPr lang="en-US" sz="1600" dirty="0"/>
                        <a:t>. </a:t>
                      </a:r>
                      <a:r>
                        <a:rPr lang="en-US" sz="1600" dirty="0" err="1"/>
                        <a:t>нагрузка</a:t>
                      </a:r>
                      <a:r>
                        <a:rPr lang="en-US" sz="1600" dirty="0"/>
                        <a:t>): </a:t>
                      </a:r>
                      <a:endParaRPr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dirty="0" err="1"/>
                        <a:t>организаторы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мероприятий</a:t>
                      </a:r>
                      <a:endParaRPr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dirty="0" err="1"/>
                        <a:t>разработчики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лекторы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эксперты</a:t>
                      </a:r>
                      <a:r>
                        <a:rPr lang="en-US" sz="1600" dirty="0"/>
                        <a:t> Р-И </a:t>
                      </a:r>
                      <a:r>
                        <a:rPr lang="en-US" sz="1600" dirty="0" err="1"/>
                        <a:t>трека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акселератора</a:t>
                      </a:r>
                      <a:r>
                        <a:rPr lang="en-US" sz="1600" dirty="0"/>
                        <a:t> (МДПО) 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/>
                        <a:t>919 200 руб.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В том числе:</a:t>
                      </a:r>
                      <a:endParaRPr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/>
                        <a:t>Орг. специалисты - </a:t>
                      </a:r>
                      <a:r>
                        <a:rPr lang="en-US" sz="1600" b="1" i="1"/>
                        <a:t>619 800 руб.=</a:t>
                      </a:r>
                      <a:endParaRPr sz="16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365 руб/час*240 часов*5 спец*1,4151 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/>
                        <a:t>ППС – </a:t>
                      </a:r>
                      <a:r>
                        <a:rPr lang="en-US" sz="1600" b="1" i="1"/>
                        <a:t>299 400 руб.</a:t>
                      </a:r>
                      <a:r>
                        <a:rPr lang="en-US" sz="1600"/>
                        <a:t>, в том числе: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1293 руб/час*72 часа*1,5508 = </a:t>
                      </a:r>
                      <a:r>
                        <a:rPr lang="en-US" sz="1600" b="0" i="1"/>
                        <a:t>144 400 руб.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1"/>
                        <a:t>25 000  руб* 4 спец * </a:t>
                      </a:r>
                      <a:r>
                        <a:rPr lang="en-US" sz="1600"/>
                        <a:t>1,5508 = </a:t>
                      </a:r>
                      <a:r>
                        <a:rPr lang="en-US" sz="1600" i="1"/>
                        <a:t>155 000 руб</a:t>
                      </a:r>
                      <a:endParaRPr sz="1600" b="0" i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/>
                        <a:t>Оплата работы внешних специалистов (эксперты, аналитики, менторы)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30 000*5 спец*1,302=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195 300 руб.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Расходы на командировки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400 000 руб.</a:t>
                      </a:r>
                      <a:endParaRPr sz="16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Не менее 400 000 руб.</a:t>
                      </a:r>
                      <a:endParaRPr sz="16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ИТОГО</a:t>
                      </a:r>
                      <a:endParaRPr sz="1600"/>
                    </a:p>
                  </a:txBody>
                  <a:tcPr marL="91450" marR="91450" marT="45725" marB="45725" anchor="ctr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2 744 500 руб.</a:t>
                      </a:r>
                      <a:endParaRPr sz="1600" b="1"/>
                    </a:p>
                  </a:txBody>
                  <a:tcPr marL="91450" marR="91450" marT="45725" marB="45725">
                    <a:solidFill>
                      <a:srgbClr val="999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Не менее 1 630 000 руб.</a:t>
                      </a:r>
                      <a:endParaRPr sz="16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4 574 500 </a:t>
                      </a:r>
                      <a:r>
                        <a:rPr lang="en-US" sz="1600" dirty="0" err="1"/>
                        <a:t>руб</a:t>
                      </a:r>
                      <a:r>
                        <a:rPr lang="en-US" sz="1600" dirty="0"/>
                        <a:t>.</a:t>
                      </a:r>
                      <a:endParaRPr sz="1600" dirty="0"/>
                    </a:p>
                  </a:txBody>
                  <a:tcPr marL="91450" marR="91450" marT="45725" marB="45725"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Google Shape;96;p16">
            <a:extLst>
              <a:ext uri="{FF2B5EF4-FFF2-40B4-BE49-F238E27FC236}">
                <a16:creationId xmlns:a16="http://schemas.microsoft.com/office/drawing/2014/main" id="{69D55ECD-E59A-5463-7A71-AC384502CD08}"/>
              </a:ext>
            </a:extLst>
          </p:cNvPr>
          <p:cNvSpPr txBox="1">
            <a:spLocks/>
          </p:cNvSpPr>
          <p:nvPr/>
        </p:nvSpPr>
        <p:spPr>
          <a:xfrm>
            <a:off x="473951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666AB1"/>
              </a:buClr>
              <a:buSzPts val="4400"/>
              <a:buFont typeface="Calibri"/>
              <a:buNone/>
            </a:pPr>
            <a:r>
              <a:rPr lang="ru-RU" sz="4400" b="1" dirty="0">
                <a:solidFill>
                  <a:srgbClr val="666AB1"/>
                </a:solidFill>
                <a:latin typeface="Calibri"/>
                <a:ea typeface="Calibri"/>
                <a:cs typeface="Calibri"/>
                <a:sym typeface="Calibri"/>
              </a:rPr>
              <a:t>Бюджет – расходы 2023 </a:t>
            </a:r>
            <a:endParaRPr lang="ru-RU" dirty="0">
              <a:solidFill>
                <a:srgbClr val="666AB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9D25C4-E6E4-64A6-B3ED-B5F88E65EF8C}"/>
              </a:ext>
            </a:extLst>
          </p:cNvPr>
          <p:cNvSpPr txBox="1"/>
          <p:nvPr/>
        </p:nvSpPr>
        <p:spPr>
          <a:xfrm>
            <a:off x="11565067" y="6463404"/>
            <a:ext cx="802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13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0" name="Google Shape;270;p29"/>
          <p:cNvGraphicFramePr/>
          <p:nvPr>
            <p:extLst>
              <p:ext uri="{D42A27DB-BD31-4B8C-83A1-F6EECF244321}">
                <p14:modId xmlns:p14="http://schemas.microsoft.com/office/powerpoint/2010/main" val="2475969321"/>
              </p:ext>
            </p:extLst>
          </p:nvPr>
        </p:nvGraphicFramePr>
        <p:xfrm>
          <a:off x="673100" y="1303863"/>
          <a:ext cx="10845800" cy="5262960"/>
        </p:xfrm>
        <a:graphic>
          <a:graphicData uri="http://schemas.openxmlformats.org/drawingml/2006/table">
            <a:tbl>
              <a:tblPr firstRow="1" bandRow="1">
                <a:noFill/>
                <a:tableStyleId>{5948B4B0-8BC1-4CE8-8921-E8DF34579407}</a:tableStyleId>
              </a:tblPr>
              <a:tblGrid>
                <a:gridCol w="3693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2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4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 err="1"/>
                        <a:t>Вид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расходов</a:t>
                      </a:r>
                      <a:endParaRPr sz="1600"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Политех</a:t>
                      </a:r>
                      <a:endParaRPr sz="16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Индийская сторона</a:t>
                      </a:r>
                      <a:endParaRPr sz="1600" b="1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Оплата работы менеджера платформы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60 000/мес*1,4151*11 =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930 000 руб.</a:t>
                      </a:r>
                      <a:endParaRPr sz="16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Примерно 930 000 руб.</a:t>
                      </a:r>
                      <a:endParaRPr sz="16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 err="1"/>
                        <a:t>Разработка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цифровой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платформы</a:t>
                      </a:r>
                      <a:endParaRPr sz="16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0 руб. </a:t>
                      </a:r>
                      <a:endParaRPr sz="16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Доплаты привлекаемым внутренним специалистам (доп. нагрузка)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/>
                        <a:t>465 000 руб.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В том числе:</a:t>
                      </a:r>
                      <a:endParaRPr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/>
                        <a:t>Орг. специалисты – </a:t>
                      </a:r>
                      <a:r>
                        <a:rPr lang="en-US" sz="1600" b="1" i="1"/>
                        <a:t>310 000 руб.=</a:t>
                      </a:r>
                      <a:endParaRPr sz="16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365 руб/час*200 часов*3 спец*1,4151 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/>
                        <a:t>ППС – </a:t>
                      </a:r>
                      <a:r>
                        <a:rPr lang="en-US" sz="1600" b="1" i="1"/>
                        <a:t>155 000 руб. </a:t>
                      </a:r>
                      <a:endParaRPr sz="1600" b="1" i="1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1"/>
                        <a:t>25 000  руб* 4 спец * </a:t>
                      </a:r>
                      <a:r>
                        <a:rPr lang="en-US" sz="1600"/>
                        <a:t>1,5508</a:t>
                      </a:r>
                      <a:endParaRPr sz="1600" b="0" i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/>
                        <a:t>Оплата работы внешних специалистов (эксперты, аналитики, менторы)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30 000*5 спец*1,302=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195 300 руб.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Расходы на командировки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0 руб. </a:t>
                      </a:r>
                      <a:r>
                        <a:rPr lang="en-US" sz="1600" b="0"/>
                        <a:t>(за счет полученных грантов и средств проектов)</a:t>
                      </a:r>
                      <a:endParaRPr sz="1600" b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/>
                        <a:t>0 руб. </a:t>
                      </a:r>
                      <a:r>
                        <a:rPr lang="en-US" sz="1600" b="0"/>
                        <a:t>(за счет полученных грантов и средств проектов)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ИТОГО</a:t>
                      </a:r>
                      <a:endParaRPr sz="1600"/>
                    </a:p>
                  </a:txBody>
                  <a:tcPr marL="91450" marR="91450" marT="45725" marB="45725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1</a:t>
                      </a:r>
                      <a:r>
                        <a:rPr lang="en-US" sz="1600" b="1"/>
                        <a:t> 590 300 руб.</a:t>
                      </a:r>
                      <a:endParaRPr sz="1600" b="1"/>
                    </a:p>
                  </a:txBody>
                  <a:tcPr marL="91450" marR="91450" marT="45725" marB="45725">
                    <a:solidFill>
                      <a:srgbClr val="999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Примерно 1 130 000 руб.</a:t>
                      </a:r>
                      <a:endParaRPr sz="16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2 720 300 </a:t>
                      </a:r>
                      <a:r>
                        <a:rPr lang="en-US" sz="1600" dirty="0" err="1"/>
                        <a:t>руб</a:t>
                      </a:r>
                      <a:r>
                        <a:rPr lang="en-US" sz="1600" dirty="0"/>
                        <a:t>.</a:t>
                      </a:r>
                      <a:endParaRPr sz="1600" dirty="0"/>
                    </a:p>
                  </a:txBody>
                  <a:tcPr marL="91450" marR="91450" marT="45725" marB="45725"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Google Shape;96;p16">
            <a:extLst>
              <a:ext uri="{FF2B5EF4-FFF2-40B4-BE49-F238E27FC236}">
                <a16:creationId xmlns:a16="http://schemas.microsoft.com/office/drawing/2014/main" id="{3FA2BFD8-FABC-9E8B-CD63-A101E2893B89}"/>
              </a:ext>
            </a:extLst>
          </p:cNvPr>
          <p:cNvSpPr txBox="1">
            <a:spLocks/>
          </p:cNvSpPr>
          <p:nvPr/>
        </p:nvSpPr>
        <p:spPr>
          <a:xfrm>
            <a:off x="473951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666AB1"/>
              </a:buClr>
              <a:buSzPts val="4400"/>
              <a:buFont typeface="Calibri"/>
              <a:buNone/>
            </a:pPr>
            <a:r>
              <a:rPr lang="ru-RU" sz="4400" b="1" dirty="0">
                <a:solidFill>
                  <a:srgbClr val="666AB1"/>
                </a:solidFill>
                <a:latin typeface="Calibri"/>
                <a:ea typeface="Calibri"/>
                <a:cs typeface="Calibri"/>
                <a:sym typeface="Calibri"/>
              </a:rPr>
              <a:t>Бюджет – ежегодные расходы 2024-…</a:t>
            </a:r>
            <a:endParaRPr lang="ru-RU" dirty="0">
              <a:solidFill>
                <a:srgbClr val="666AB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DC0BAE-8356-70F6-74EA-942F79427C7C}"/>
              </a:ext>
            </a:extLst>
          </p:cNvPr>
          <p:cNvSpPr txBox="1"/>
          <p:nvPr/>
        </p:nvSpPr>
        <p:spPr>
          <a:xfrm>
            <a:off x="11565067" y="6463404"/>
            <a:ext cx="802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14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3951" y="1325700"/>
            <a:ext cx="5263194" cy="4859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5999" y="1325700"/>
            <a:ext cx="5951621" cy="45296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96;p16">
            <a:extLst>
              <a:ext uri="{FF2B5EF4-FFF2-40B4-BE49-F238E27FC236}">
                <a16:creationId xmlns:a16="http://schemas.microsoft.com/office/drawing/2014/main" id="{A0058D8B-1F0F-BBE1-4798-68ECC318D887}"/>
              </a:ext>
            </a:extLst>
          </p:cNvPr>
          <p:cNvSpPr txBox="1">
            <a:spLocks/>
          </p:cNvSpPr>
          <p:nvPr/>
        </p:nvSpPr>
        <p:spPr>
          <a:xfrm>
            <a:off x="473951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666AB1"/>
              </a:buClr>
              <a:buSzPts val="4400"/>
              <a:buFont typeface="Calibri"/>
              <a:buNone/>
            </a:pPr>
            <a:r>
              <a:rPr lang="ru-RU" sz="4400" b="1" dirty="0">
                <a:solidFill>
                  <a:srgbClr val="666AB1"/>
                </a:solidFill>
                <a:latin typeface="Calibri"/>
                <a:ea typeface="Calibri"/>
                <a:cs typeface="Calibri"/>
                <a:sym typeface="Calibri"/>
              </a:rPr>
              <a:t>Бюджет – доходы</a:t>
            </a:r>
            <a:endParaRPr lang="ru-RU" dirty="0">
              <a:solidFill>
                <a:srgbClr val="666AB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187C45-0137-3DA2-C9C8-FA153DB70459}"/>
              </a:ext>
            </a:extLst>
          </p:cNvPr>
          <p:cNvSpPr txBox="1"/>
          <p:nvPr/>
        </p:nvSpPr>
        <p:spPr>
          <a:xfrm>
            <a:off x="11565067" y="6463404"/>
            <a:ext cx="802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15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6;p16">
            <a:extLst>
              <a:ext uri="{FF2B5EF4-FFF2-40B4-BE49-F238E27FC236}">
                <a16:creationId xmlns:a16="http://schemas.microsoft.com/office/drawing/2014/main" id="{73B7A7BA-4102-F196-5F73-1C009E9DDDD9}"/>
              </a:ext>
            </a:extLst>
          </p:cNvPr>
          <p:cNvSpPr txBox="1">
            <a:spLocks/>
          </p:cNvSpPr>
          <p:nvPr/>
        </p:nvSpPr>
        <p:spPr>
          <a:xfrm>
            <a:off x="473951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666AB1"/>
              </a:buClr>
              <a:buSzPts val="4400"/>
              <a:buFont typeface="Calibri"/>
              <a:buNone/>
            </a:pPr>
            <a:r>
              <a:rPr lang="ru-RU" sz="4400" b="1" dirty="0">
                <a:solidFill>
                  <a:srgbClr val="666AB1"/>
                </a:solidFill>
                <a:latin typeface="Calibri"/>
                <a:ea typeface="Calibri"/>
                <a:cs typeface="Calibri"/>
                <a:sym typeface="Calibri"/>
              </a:rPr>
              <a:t>Команда проекта</a:t>
            </a:r>
            <a:endParaRPr lang="ru-RU" dirty="0">
              <a:solidFill>
                <a:srgbClr val="666AB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F0B466F-66F1-0C9A-B191-B77275CB5FA0}"/>
              </a:ext>
            </a:extLst>
          </p:cNvPr>
          <p:cNvSpPr/>
          <p:nvPr/>
        </p:nvSpPr>
        <p:spPr>
          <a:xfrm>
            <a:off x="593558" y="1324251"/>
            <a:ext cx="2358189" cy="234794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125D072-37A3-C3E9-7A92-B5EFC27B57AC}"/>
              </a:ext>
            </a:extLst>
          </p:cNvPr>
          <p:cNvSpPr/>
          <p:nvPr/>
        </p:nvSpPr>
        <p:spPr>
          <a:xfrm>
            <a:off x="3470442" y="1324251"/>
            <a:ext cx="2358189" cy="2347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9B7B667-6A41-5968-1EF8-9C4E37331F42}"/>
              </a:ext>
            </a:extLst>
          </p:cNvPr>
          <p:cNvSpPr/>
          <p:nvPr/>
        </p:nvSpPr>
        <p:spPr>
          <a:xfrm>
            <a:off x="6347326" y="1324251"/>
            <a:ext cx="2358189" cy="2347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8504E8E-CCF1-2B1C-E814-8CB91F9E95B5}"/>
              </a:ext>
            </a:extLst>
          </p:cNvPr>
          <p:cNvSpPr/>
          <p:nvPr/>
        </p:nvSpPr>
        <p:spPr>
          <a:xfrm>
            <a:off x="9224210" y="1324251"/>
            <a:ext cx="2358189" cy="234794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EFD323F-8FD2-FD05-2BE4-1FDB3E9F0839}"/>
              </a:ext>
            </a:extLst>
          </p:cNvPr>
          <p:cNvSpPr/>
          <p:nvPr/>
        </p:nvSpPr>
        <p:spPr>
          <a:xfrm>
            <a:off x="352926" y="4006515"/>
            <a:ext cx="2839453" cy="2582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0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Мохова Дарья</a:t>
            </a:r>
            <a:br>
              <a:rPr lang="ru-RU" sz="1800" dirty="0"/>
            </a:br>
            <a:r>
              <a:rPr lang="ru-RU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Международные службы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СПбПУ</a:t>
            </a:r>
            <a:br>
              <a:rPr lang="ru-RU" sz="1800" dirty="0"/>
            </a:br>
            <a:endParaRPr lang="ru-RU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Взаимодействие с университетами Индии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Мониторинг программ поддержки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Проектная работа</a:t>
            </a:r>
            <a:endParaRPr lang="ru-RU" sz="16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3592D0C-95F2-7F96-168C-FDA7E85837C1}"/>
              </a:ext>
            </a:extLst>
          </p:cNvPr>
          <p:cNvSpPr/>
          <p:nvPr/>
        </p:nvSpPr>
        <p:spPr>
          <a:xfrm>
            <a:off x="3229810" y="4006515"/>
            <a:ext cx="2839453" cy="2582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0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Васильева Ольга</a:t>
            </a:r>
            <a:br>
              <a:rPr lang="ru-RU" sz="1800" dirty="0"/>
            </a:br>
            <a:r>
              <a:rPr lang="ru-RU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Международные службы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СПбПУ</a:t>
            </a:r>
            <a:br>
              <a:rPr lang="ru-RU" sz="1800" dirty="0"/>
            </a:br>
            <a:endParaRPr lang="ru-RU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Акселерация и продвижение проектов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Roboto" panose="02000000000000000000" pitchFamily="2" charset="0"/>
              </a:rPr>
              <a:t>Взаимодействие с индустрией и научными центрами Индии</a:t>
            </a:r>
            <a:endParaRPr lang="ru-RU" sz="16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Проектная работа</a:t>
            </a:r>
            <a:endParaRPr lang="ru-RU" sz="16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6F03D88-0503-D9D3-E5C7-46D075780DB7}"/>
              </a:ext>
            </a:extLst>
          </p:cNvPr>
          <p:cNvSpPr/>
          <p:nvPr/>
        </p:nvSpPr>
        <p:spPr>
          <a:xfrm>
            <a:off x="6106694" y="4006515"/>
            <a:ext cx="2839453" cy="2582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0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Тутуева Дарья</a:t>
            </a:r>
            <a:br>
              <a:rPr lang="ru-RU" sz="1800" dirty="0"/>
            </a:br>
            <a:r>
              <a:rPr lang="ru-RU" sz="1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ИПМЭиТ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экономика учет, анализ и аудит</a:t>
            </a:r>
            <a:br>
              <a:rPr lang="ru-RU" sz="1800" dirty="0"/>
            </a:br>
            <a:endParaRPr lang="ru-RU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Организация офлайн-мероприятий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Roboto" panose="02000000000000000000" pitchFamily="2" charset="0"/>
              </a:rPr>
              <a:t>Взаимодействие с индийскими партнерами</a:t>
            </a:r>
            <a:endParaRPr lang="ru-RU" sz="16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C42B7EC-6F64-6F35-3197-F1306412EFA8}"/>
              </a:ext>
            </a:extLst>
          </p:cNvPr>
          <p:cNvSpPr/>
          <p:nvPr/>
        </p:nvSpPr>
        <p:spPr>
          <a:xfrm>
            <a:off x="8983578" y="4006515"/>
            <a:ext cx="2839453" cy="2582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0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Афанасьева Елена</a:t>
            </a:r>
            <a:br>
              <a:rPr lang="ru-RU" sz="1800" dirty="0"/>
            </a:br>
            <a:r>
              <a:rPr lang="ru-RU" sz="1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ИММиТ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ВШФиТМ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</a:p>
          <a:p>
            <a:pPr algn="ctr"/>
            <a:r>
              <a:rPr lang="ru-RU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к.х.н.</a:t>
            </a:r>
            <a:br>
              <a:rPr lang="ru-RU" sz="1800" dirty="0"/>
            </a:br>
            <a:endParaRPr lang="ru-RU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Привлечение проектов на платформу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Roboto" panose="02000000000000000000" pitchFamily="2" charset="0"/>
              </a:rPr>
              <a:t>Взаимодействие с партнерами по науке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Roboto" panose="02000000000000000000" pitchFamily="2" charset="0"/>
              </a:rPr>
              <a:t>Проектная работа</a:t>
            </a:r>
            <a:endParaRPr lang="ru-RU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F6F152-2C46-1F27-56C2-38FE6E38C3D5}"/>
              </a:ext>
            </a:extLst>
          </p:cNvPr>
          <p:cNvSpPr txBox="1"/>
          <p:nvPr/>
        </p:nvSpPr>
        <p:spPr>
          <a:xfrm>
            <a:off x="11565067" y="6463404"/>
            <a:ext cx="802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467523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Google Shape;167;p29"/>
          <p:cNvPicPr preferRelativeResize="0"/>
          <p:nvPr/>
        </p:nvPicPr>
        <p:blipFill rotWithShape="1">
          <a:blip r:embed="rId2">
            <a:alphaModFix/>
          </a:blip>
          <a:srcRect t="5555" b="5555"/>
          <a:stretch/>
        </p:blipFill>
        <p:spPr>
          <a:xfrm>
            <a:off x="0" y="0"/>
            <a:ext cx="1219200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68;p29"/>
          <p:cNvSpPr txBox="1"/>
          <p:nvPr/>
        </p:nvSpPr>
        <p:spPr>
          <a:xfrm>
            <a:off x="609600" y="1275960"/>
            <a:ext cx="4360232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lnSpc>
                <a:spcPct val="80000"/>
              </a:lnSpc>
              <a:spcAft>
                <a:spcPts val="2400"/>
              </a:spcAft>
            </a:pPr>
            <a:r>
              <a:rPr lang="ru" sz="6000" dirty="0">
                <a:solidFill>
                  <a:srgbClr val="FFFFFF"/>
                </a:solidFill>
                <a:latin typeface="Calibri" panose="020F0502020204030204" pitchFamily="34" charset="0"/>
                <a:ea typeface="Rubik"/>
                <a:cs typeface="Calibri" panose="020F0502020204030204" pitchFamily="34" charset="0"/>
                <a:sym typeface="Rubik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5005578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3"/>
          <p:cNvSpPr txBox="1"/>
          <p:nvPr/>
        </p:nvSpPr>
        <p:spPr>
          <a:xfrm>
            <a:off x="384750" y="294225"/>
            <a:ext cx="1133428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Приложение.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Взаимодействие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подразделений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СПбПУ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в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рамках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РИПТИ </a:t>
            </a:r>
            <a:endParaRPr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0" name="Google Shape;300;p33"/>
          <p:cNvSpPr txBox="1"/>
          <p:nvPr/>
        </p:nvSpPr>
        <p:spPr>
          <a:xfrm>
            <a:off x="150750" y="5319075"/>
            <a:ext cx="11913000" cy="12930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98181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 Технопарком «Политехнический», Управлением сопровождения научных проектов и программ, дирекцией Центра Национальной технологической инициативы «Новые производственные технологии», Научным центром мирового уровня «Передовые цифровые технологии» – по вопросам отбора проектов для участия в РИПТИ и коммерциализации разработок Университета.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33"/>
          <p:cNvSpPr txBox="1"/>
          <p:nvPr/>
        </p:nvSpPr>
        <p:spPr>
          <a:xfrm>
            <a:off x="150750" y="1265175"/>
            <a:ext cx="11901900" cy="461700"/>
          </a:xfrm>
          <a:prstGeom prst="rect">
            <a:avLst/>
          </a:prstGeom>
          <a:solidFill>
            <a:srgbClr val="B4A7D6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98181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Международные службы Университета – общая координация деятельности РИПТИ.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33"/>
          <p:cNvSpPr txBox="1"/>
          <p:nvPr/>
        </p:nvSpPr>
        <p:spPr>
          <a:xfrm>
            <a:off x="139500" y="2077875"/>
            <a:ext cx="11913000" cy="10158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98181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 дирекциями институтов Университета, руководителями стратегических проектов Программы «Приоритет-2030» и научными подразделениями Университета – по вопросам отбора проектов для участия в РИПТИ.</a:t>
            </a:r>
            <a:endParaRPr sz="800"/>
          </a:p>
        </p:txBody>
      </p:sp>
      <p:sp>
        <p:nvSpPr>
          <p:cNvPr id="303" name="Google Shape;303;p33"/>
          <p:cNvSpPr txBox="1"/>
          <p:nvPr/>
        </p:nvSpPr>
        <p:spPr>
          <a:xfrm>
            <a:off x="139500" y="4248775"/>
            <a:ext cx="11913000" cy="7389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98181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 образовательными подразделениями Университета – по вопросам содействия в организации и проведении образовательных мероприятий РИПТИ.</a:t>
            </a:r>
            <a:endParaRPr sz="800"/>
          </a:p>
        </p:txBody>
      </p:sp>
      <p:sp>
        <p:nvSpPr>
          <p:cNvPr id="304" name="Google Shape;304;p33"/>
          <p:cNvSpPr txBox="1"/>
          <p:nvPr/>
        </p:nvSpPr>
        <p:spPr>
          <a:xfrm>
            <a:off x="150750" y="3301775"/>
            <a:ext cx="11913000" cy="7389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98181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 Центром интеллектуальной собственности и трансфера технологий –по вопросам изобретательской и патентной работы, коммерциализации результатов интеллектуальной деятельности.</a:t>
            </a:r>
            <a:endParaRPr sz="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/>
          <p:nvPr/>
        </p:nvSpPr>
        <p:spPr>
          <a:xfrm>
            <a:off x="627055" y="1426775"/>
            <a:ext cx="3600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352E6C"/>
                </a:solidFill>
                <a:latin typeface="Calibri"/>
                <a:ea typeface="Calibri"/>
                <a:cs typeface="Calibri"/>
                <a:sym typeface="Calibri"/>
              </a:rPr>
              <a:t>Исследователи *</a:t>
            </a:r>
            <a:endParaRPr sz="2400" b="1" i="0" u="none" strike="noStrike" cap="none">
              <a:solidFill>
                <a:srgbClr val="352E6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6"/>
          <p:cNvSpPr/>
          <p:nvPr/>
        </p:nvSpPr>
        <p:spPr>
          <a:xfrm>
            <a:off x="3899337" y="1426775"/>
            <a:ext cx="4298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352E6C"/>
                </a:solidFill>
                <a:latin typeface="Calibri"/>
                <a:ea typeface="Calibri"/>
                <a:cs typeface="Calibri"/>
                <a:sym typeface="Calibri"/>
              </a:rPr>
              <a:t>Политех</a:t>
            </a:r>
            <a:endParaRPr sz="2400" b="1" i="0" u="none" strike="noStrike" cap="none">
              <a:solidFill>
                <a:srgbClr val="352E6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6"/>
          <p:cNvSpPr/>
          <p:nvPr/>
        </p:nvSpPr>
        <p:spPr>
          <a:xfrm>
            <a:off x="8659221" y="1426775"/>
            <a:ext cx="3056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352E6C"/>
                </a:solidFill>
                <a:latin typeface="Calibri"/>
                <a:ea typeface="Calibri"/>
                <a:cs typeface="Calibri"/>
                <a:sym typeface="Calibri"/>
              </a:rPr>
              <a:t>Государство</a:t>
            </a:r>
            <a:endParaRPr sz="2400" b="1" i="0" u="none" strike="noStrike" cap="none">
              <a:solidFill>
                <a:srgbClr val="352E6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6"/>
          <p:cNvSpPr/>
          <p:nvPr/>
        </p:nvSpPr>
        <p:spPr>
          <a:xfrm>
            <a:off x="0" y="6008914"/>
            <a:ext cx="12192000" cy="833100"/>
          </a:xfrm>
          <a:prstGeom prst="rect">
            <a:avLst/>
          </a:prstGeom>
          <a:gradFill>
            <a:gsLst>
              <a:gs pos="0">
                <a:srgbClr val="4AAFE5"/>
              </a:gs>
              <a:gs pos="9000">
                <a:srgbClr val="4AAFE5"/>
              </a:gs>
              <a:gs pos="76000">
                <a:srgbClr val="666AB1"/>
              </a:gs>
              <a:gs pos="98000">
                <a:srgbClr val="666AB1"/>
              </a:gs>
              <a:gs pos="100000">
                <a:srgbClr val="666AB1"/>
              </a:gs>
            </a:gsLst>
            <a:lin ang="5400012" scaled="0"/>
          </a:gradFill>
          <a:ln>
            <a:noFill/>
          </a:ln>
        </p:spPr>
        <p:txBody>
          <a:bodyPr spcFirstLastPara="1" wrap="square" lIns="108000" tIns="72000" rIns="108000" bIns="72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Новые подходы для быстрого пере</a:t>
            </a:r>
            <a:r>
              <a:rPr lang="en-US" sz="2000" b="1">
                <a:solidFill>
                  <a:schemeClr val="lt1"/>
                </a:solidFill>
              </a:rPr>
              <a:t>хода</a:t>
            </a: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 научное сотрудничество с дружественными странами</a:t>
            </a:r>
            <a:endParaRPr/>
          </a:p>
        </p:txBody>
      </p:sp>
      <p:sp>
        <p:nvSpPr>
          <p:cNvPr id="85" name="Google Shape;85;p16"/>
          <p:cNvSpPr txBox="1"/>
          <p:nvPr/>
        </p:nvSpPr>
        <p:spPr>
          <a:xfrm>
            <a:off x="627056" y="2028896"/>
            <a:ext cx="3056400" cy="3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74625" marR="0" lvl="0" indent="-1746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Доходы от международного сотрудничества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1746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(недруж. страны)</a:t>
            </a:r>
            <a:endParaRPr/>
          </a:p>
          <a:p>
            <a:pPr marL="174625" marR="0" lvl="0" indent="-1746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до 30%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4625" marR="0" lvl="0" indent="-17462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Закрытие доступа к передовым знаниям, научному ландшафту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4625" marR="0" lvl="0" indent="-17462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Организации дружественных стран незнакомы и непонятны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3645866" y="2014707"/>
            <a:ext cx="4833600" cy="10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Доходы от международной науки    </a:t>
            </a: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(рис.1)</a:t>
            </a:r>
            <a:endParaRPr/>
          </a:p>
          <a:p>
            <a:pPr marL="457200" marR="0" lvl="0" indent="-3429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Влияние университета в международном научном пространстве (рейтинги)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8659220" y="2028896"/>
            <a:ext cx="3306900" cy="24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79387" marR="0" lvl="1" indent="-1793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2E6C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Риск отстать в развитии критически важных технологий - технологический суверенитет (</a:t>
            </a:r>
            <a:r>
              <a:rPr lang="en-US" sz="1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Минпромторг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-US" sz="1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Нацпроекты РФ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marL="179387" marR="0" lvl="1" indent="-179387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52E6C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“Культура отмены” России в международном пространстве (</a:t>
            </a:r>
            <a:r>
              <a:rPr lang="en-US" sz="1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мягкая сила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</p:txBody>
      </p:sp>
      <p:cxnSp>
        <p:nvCxnSpPr>
          <p:cNvPr id="88" name="Google Shape;88;p16"/>
          <p:cNvCxnSpPr/>
          <p:nvPr/>
        </p:nvCxnSpPr>
        <p:spPr>
          <a:xfrm>
            <a:off x="627063" y="1993751"/>
            <a:ext cx="2715300" cy="0"/>
          </a:xfrm>
          <a:prstGeom prst="straightConnector1">
            <a:avLst/>
          </a:prstGeom>
          <a:solidFill>
            <a:schemeClr val="dk2"/>
          </a:solidFill>
          <a:ln w="28575" cap="flat" cmpd="sng">
            <a:solidFill>
              <a:srgbClr val="352E6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9" name="Google Shape;89;p16"/>
          <p:cNvCxnSpPr/>
          <p:nvPr/>
        </p:nvCxnSpPr>
        <p:spPr>
          <a:xfrm>
            <a:off x="3899338" y="1993751"/>
            <a:ext cx="4298700" cy="0"/>
          </a:xfrm>
          <a:prstGeom prst="straightConnector1">
            <a:avLst/>
          </a:prstGeom>
          <a:solidFill>
            <a:schemeClr val="dk2"/>
          </a:solidFill>
          <a:ln w="28575" cap="flat" cmpd="sng">
            <a:solidFill>
              <a:srgbClr val="352E6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0" name="Google Shape;90;p16"/>
          <p:cNvCxnSpPr/>
          <p:nvPr/>
        </p:nvCxnSpPr>
        <p:spPr>
          <a:xfrm>
            <a:off x="8659221" y="1993751"/>
            <a:ext cx="3056400" cy="0"/>
          </a:xfrm>
          <a:prstGeom prst="straightConnector1">
            <a:avLst/>
          </a:prstGeom>
          <a:solidFill>
            <a:schemeClr val="dk2"/>
          </a:solidFill>
          <a:ln w="28575" cap="flat" cmpd="sng">
            <a:solidFill>
              <a:srgbClr val="352E6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1" name="Google Shape;91;p16"/>
          <p:cNvSpPr/>
          <p:nvPr/>
        </p:nvSpPr>
        <p:spPr>
          <a:xfrm rot="10800000">
            <a:off x="5884106" y="5888335"/>
            <a:ext cx="566700" cy="2442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6"/>
          <p:cNvSpPr/>
          <p:nvPr/>
        </p:nvSpPr>
        <p:spPr>
          <a:xfrm>
            <a:off x="1658271" y="2871056"/>
            <a:ext cx="147000" cy="2349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666AB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666AB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6"/>
          <p:cNvSpPr/>
          <p:nvPr/>
        </p:nvSpPr>
        <p:spPr>
          <a:xfrm>
            <a:off x="7552221" y="2062596"/>
            <a:ext cx="147000" cy="2349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666AB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E5B8B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6"/>
          <p:cNvSpPr/>
          <p:nvPr/>
        </p:nvSpPr>
        <p:spPr>
          <a:xfrm>
            <a:off x="7950475" y="2649782"/>
            <a:ext cx="147000" cy="2349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666AB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E5B8B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76593" y="3062911"/>
            <a:ext cx="4572000" cy="28101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 txBox="1">
            <a:spLocks noGrp="1"/>
          </p:cNvSpPr>
          <p:nvPr>
            <p:ph type="title"/>
          </p:nvPr>
        </p:nvSpPr>
        <p:spPr>
          <a:xfrm>
            <a:off x="473951" y="1588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AB1"/>
              </a:buClr>
              <a:buSzPts val="4400"/>
              <a:buFont typeface="Calibri"/>
              <a:buNone/>
            </a:pPr>
            <a:r>
              <a:rPr lang="en-US" sz="4400" b="1" dirty="0" err="1">
                <a:solidFill>
                  <a:srgbClr val="666AB1"/>
                </a:solidFill>
                <a:latin typeface="Calibri"/>
                <a:ea typeface="Calibri"/>
                <a:cs typeface="Calibri"/>
                <a:sym typeface="Calibri"/>
              </a:rPr>
              <a:t>Проблемное</a:t>
            </a:r>
            <a:r>
              <a:rPr lang="en-US" sz="4400" b="1" dirty="0">
                <a:solidFill>
                  <a:srgbClr val="666AB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dirty="0" err="1">
                <a:solidFill>
                  <a:srgbClr val="666AB1"/>
                </a:solidFill>
                <a:latin typeface="Calibri"/>
                <a:ea typeface="Calibri"/>
                <a:cs typeface="Calibri"/>
                <a:sym typeface="Calibri"/>
              </a:rPr>
              <a:t>поле</a:t>
            </a:r>
            <a:endParaRPr dirty="0">
              <a:solidFill>
                <a:srgbClr val="666AB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0FE024-1EAA-FA7A-21AF-770926C6DB41}"/>
              </a:ext>
            </a:extLst>
          </p:cNvPr>
          <p:cNvSpPr txBox="1"/>
          <p:nvPr/>
        </p:nvSpPr>
        <p:spPr>
          <a:xfrm>
            <a:off x="11565067" y="6463404"/>
            <a:ext cx="802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7150" y="0"/>
            <a:ext cx="1234914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154256-38BD-D052-3123-A31A4A2CF7EA}"/>
              </a:ext>
            </a:extLst>
          </p:cNvPr>
          <p:cNvSpPr txBox="1"/>
          <p:nvPr/>
        </p:nvSpPr>
        <p:spPr>
          <a:xfrm>
            <a:off x="11565067" y="6463404"/>
            <a:ext cx="802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/>
          <p:nvPr/>
        </p:nvSpPr>
        <p:spPr>
          <a:xfrm>
            <a:off x="4110825" y="2094525"/>
            <a:ext cx="4087200" cy="28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➔"/>
            </a:pP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итогам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2021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года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торговый</a:t>
            </a:r>
            <a:r>
              <a:rPr lang="en-US" sz="16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оборот</a:t>
            </a:r>
            <a:r>
              <a:rPr lang="en-US" sz="16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составил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$13,5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млрд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увеличившись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почти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</a:t>
            </a:r>
            <a:r>
              <a:rPr lang="en-US" sz="16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50%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сравнению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с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пандемийным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2020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годом</a:t>
            </a:r>
            <a:r>
              <a:rPr lang="en-US" sz="16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(2)</a:t>
            </a:r>
            <a:endParaRPr sz="1600" baseline="300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➔"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январе-сентябре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2022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года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товарооборот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rgbClr val="1A1A1A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превысил</a:t>
            </a:r>
            <a:r>
              <a:rPr lang="en-US" sz="1600" dirty="0">
                <a:solidFill>
                  <a:srgbClr val="1A1A1A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rgbClr val="1A1A1A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показатель</a:t>
            </a:r>
            <a:r>
              <a:rPr lang="en-US" sz="1600" dirty="0">
                <a:solidFill>
                  <a:srgbClr val="1A1A1A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rgbClr val="1A1A1A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за</a:t>
            </a:r>
            <a:r>
              <a:rPr lang="en-US" sz="1600" dirty="0">
                <a:solidFill>
                  <a:srgbClr val="1A1A1A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rgbClr val="1A1A1A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весь</a:t>
            </a:r>
            <a:r>
              <a:rPr lang="en-US" sz="1600" dirty="0">
                <a:solidFill>
                  <a:srgbClr val="1A1A1A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rgbClr val="1A1A1A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прошлый</a:t>
            </a:r>
            <a:r>
              <a:rPr lang="en-US" sz="1600" dirty="0">
                <a:solidFill>
                  <a:srgbClr val="1A1A1A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rgbClr val="1A1A1A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год</a:t>
            </a:r>
            <a:r>
              <a:rPr lang="en-US" sz="1600" dirty="0">
                <a:solidFill>
                  <a:srgbClr val="1A1A1A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lang="en-US" sz="1600" dirty="0" err="1">
                <a:solidFill>
                  <a:srgbClr val="1A1A1A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составил</a:t>
            </a:r>
            <a:r>
              <a:rPr lang="en-US" sz="1600" dirty="0">
                <a:solidFill>
                  <a:srgbClr val="1A1A1A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>
                <a:solidFill>
                  <a:srgbClr val="1A1A1A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$20,4 </a:t>
            </a:r>
            <a:r>
              <a:rPr lang="en-US" sz="1600" b="1" dirty="0" err="1">
                <a:solidFill>
                  <a:srgbClr val="1A1A1A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млрд</a:t>
            </a:r>
            <a:r>
              <a:rPr lang="en-US" sz="1600" b="1" dirty="0">
                <a:solidFill>
                  <a:srgbClr val="1A1A1A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1600" baseline="30000" dirty="0">
                <a:solidFill>
                  <a:srgbClr val="1A1A1A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(3)</a:t>
            </a:r>
            <a:endParaRPr sz="1600" baseline="30000" dirty="0">
              <a:solidFill>
                <a:srgbClr val="1A1A1A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aseline="30000" dirty="0">
              <a:solidFill>
                <a:srgbClr val="1A1A1A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600"/>
              <a:buFont typeface="Calibri"/>
              <a:buChar char="➔"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Индия -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одна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из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самых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быстрорастущих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экономик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мира</a:t>
            </a:r>
            <a:r>
              <a:rPr lang="en-US" sz="16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(4)</a:t>
            </a:r>
            <a:endParaRPr sz="1600" baseline="30000" dirty="0"/>
          </a:p>
        </p:txBody>
      </p:sp>
      <p:sp>
        <p:nvSpPr>
          <p:cNvPr id="103" name="Google Shape;103;p17"/>
          <p:cNvSpPr txBox="1"/>
          <p:nvPr/>
        </p:nvSpPr>
        <p:spPr>
          <a:xfrm>
            <a:off x="627055" y="5144749"/>
            <a:ext cx="7385100" cy="1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i="1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(1)</a:t>
            </a:r>
            <a:r>
              <a:rPr lang="en-US" i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РИА </a:t>
            </a:r>
            <a:r>
              <a:rPr lang="en-US" i="1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Новости</a:t>
            </a:r>
            <a:r>
              <a:rPr lang="en-US" i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https://ria.ru/20220916/indiya-1816768902.html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i="1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(2)</a:t>
            </a:r>
            <a:r>
              <a:rPr lang="en-US" i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РБК: </a:t>
            </a:r>
            <a:r>
              <a:rPr lang="en-US" i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https://trends.rbc.ru/trends/innovation/62d1814b9a79471844795fcb</a:t>
            </a:r>
            <a:endParaRPr i="1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i="1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(3)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ТАСС: </a:t>
            </a:r>
            <a:r>
              <a:rPr lang="en-US" i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https://tass.ru/ekonomika/16552763</a:t>
            </a:r>
            <a:endParaRPr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i="1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(4)</a:t>
            </a: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данным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Международного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валютного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фонда</a:t>
            </a:r>
            <a:endParaRPr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i="1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(5)</a:t>
            </a: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Приложение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</a:t>
            </a:r>
            <a:endParaRPr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i="1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(6)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rgbClr val="46494F"/>
                </a:solidFill>
                <a:latin typeface="Calibri"/>
                <a:ea typeface="Calibri"/>
                <a:cs typeface="Calibri"/>
                <a:sym typeface="Calibri"/>
              </a:rPr>
              <a:t>Всеиндийская</a:t>
            </a:r>
            <a:r>
              <a:rPr lang="en-US" i="1" dirty="0">
                <a:solidFill>
                  <a:srgbClr val="46494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rgbClr val="46494F"/>
                </a:solidFill>
                <a:latin typeface="Calibri"/>
                <a:ea typeface="Calibri"/>
                <a:cs typeface="Calibri"/>
                <a:sym typeface="Calibri"/>
              </a:rPr>
              <a:t>ассоциация</a:t>
            </a:r>
            <a:r>
              <a:rPr lang="en-US" i="1" dirty="0">
                <a:solidFill>
                  <a:srgbClr val="46494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rgbClr val="46494F"/>
                </a:solidFill>
                <a:latin typeface="Calibri"/>
                <a:ea typeface="Calibri"/>
                <a:cs typeface="Calibri"/>
                <a:sym typeface="Calibri"/>
              </a:rPr>
              <a:t>менеджмента</a:t>
            </a:r>
            <a:r>
              <a:rPr lang="en-US" i="1" dirty="0">
                <a:solidFill>
                  <a:srgbClr val="46494F"/>
                </a:solidFill>
                <a:latin typeface="Calibri"/>
                <a:ea typeface="Calibri"/>
                <a:cs typeface="Calibri"/>
                <a:sym typeface="Calibri"/>
              </a:rPr>
              <a:t> и The Boston Consulting Group</a:t>
            </a:r>
            <a:endParaRPr sz="1800" b="0" i="1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7"/>
          <p:cNvSpPr txBox="1"/>
          <p:nvPr/>
        </p:nvSpPr>
        <p:spPr>
          <a:xfrm>
            <a:off x="8322450" y="2115225"/>
            <a:ext cx="3600300" cy="3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➔"/>
            </a:pP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Российско-Индийская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Рабочая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группы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науке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технологиям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МОН РФ и DST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Индии</a:t>
            </a:r>
            <a:r>
              <a:rPr lang="en-US" sz="16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(5)</a:t>
            </a:r>
            <a:endParaRPr sz="1600" baseline="30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➔"/>
            </a:pP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Конкурс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РНФ-Индия</a:t>
            </a:r>
            <a:r>
              <a:rPr lang="en-US" sz="16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(1)</a:t>
            </a:r>
            <a:r>
              <a:rPr lang="en-US" sz="1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размер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одного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гранта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7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млн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руб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в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год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➔"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Индия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занимает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3-е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место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общему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количеству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научных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публикаций</a:t>
            </a:r>
            <a:r>
              <a:rPr lang="en-US" sz="16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(5) </a:t>
            </a:r>
            <a:endParaRPr sz="1600" baseline="30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➔"/>
            </a:pPr>
            <a:r>
              <a:rPr lang="en-US" sz="1600" dirty="0">
                <a:solidFill>
                  <a:srgbClr val="46494F"/>
                </a:solidFill>
                <a:latin typeface="Calibri"/>
                <a:ea typeface="Calibri"/>
                <a:cs typeface="Calibri"/>
                <a:sym typeface="Calibri"/>
              </a:rPr>
              <a:t>Индия </a:t>
            </a:r>
            <a:r>
              <a:rPr lang="en-US" sz="1600" dirty="0" err="1">
                <a:solidFill>
                  <a:srgbClr val="46494F"/>
                </a:solidFill>
                <a:latin typeface="Calibri"/>
                <a:ea typeface="Calibri"/>
                <a:cs typeface="Calibri"/>
                <a:sym typeface="Calibri"/>
              </a:rPr>
              <a:t>имеет</a:t>
            </a:r>
            <a:r>
              <a:rPr lang="en-US" sz="1600" dirty="0">
                <a:solidFill>
                  <a:srgbClr val="46494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rgbClr val="46494F"/>
                </a:solidFill>
                <a:latin typeface="Calibri"/>
                <a:ea typeface="Calibri"/>
                <a:cs typeface="Calibri"/>
                <a:sym typeface="Calibri"/>
              </a:rPr>
              <a:t>третью</a:t>
            </a:r>
            <a:r>
              <a:rPr lang="en-US" sz="1600" dirty="0">
                <a:solidFill>
                  <a:srgbClr val="46494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rgbClr val="46494F"/>
                </a:solidFill>
                <a:latin typeface="Calibri"/>
                <a:ea typeface="Calibri"/>
                <a:cs typeface="Calibri"/>
                <a:sym typeface="Calibri"/>
              </a:rPr>
              <a:t>по</a:t>
            </a:r>
            <a:r>
              <a:rPr lang="en-US" sz="1600" dirty="0">
                <a:solidFill>
                  <a:srgbClr val="46494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rgbClr val="46494F"/>
                </a:solidFill>
                <a:latin typeface="Calibri"/>
                <a:ea typeface="Calibri"/>
                <a:cs typeface="Calibri"/>
                <a:sym typeface="Calibri"/>
              </a:rPr>
              <a:t>величине</a:t>
            </a:r>
            <a:r>
              <a:rPr lang="en-US" sz="1600" dirty="0">
                <a:solidFill>
                  <a:srgbClr val="46494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rgbClr val="46494F"/>
                </a:solidFill>
                <a:latin typeface="Calibri"/>
                <a:ea typeface="Calibri"/>
                <a:cs typeface="Calibri"/>
                <a:sym typeface="Calibri"/>
              </a:rPr>
              <a:t>группу</a:t>
            </a:r>
            <a:r>
              <a:rPr lang="en-US" sz="1600" dirty="0">
                <a:solidFill>
                  <a:srgbClr val="46494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rgbClr val="46494F"/>
                </a:solidFill>
                <a:latin typeface="Calibri"/>
                <a:ea typeface="Calibri"/>
                <a:cs typeface="Calibri"/>
                <a:sym typeface="Calibri"/>
              </a:rPr>
              <a:t>ученых</a:t>
            </a:r>
            <a:r>
              <a:rPr lang="en-US" sz="1600" dirty="0">
                <a:solidFill>
                  <a:srgbClr val="46494F"/>
                </a:solidFill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lang="en-US" sz="1600" dirty="0" err="1">
                <a:solidFill>
                  <a:srgbClr val="46494F"/>
                </a:solidFill>
                <a:latin typeface="Calibri"/>
                <a:ea typeface="Calibri"/>
                <a:cs typeface="Calibri"/>
                <a:sym typeface="Calibri"/>
              </a:rPr>
              <a:t>техников</a:t>
            </a:r>
            <a:r>
              <a:rPr lang="en-US" sz="1600" dirty="0">
                <a:solidFill>
                  <a:srgbClr val="46494F"/>
                </a:solidFill>
                <a:latin typeface="Calibri"/>
                <a:ea typeface="Calibri"/>
                <a:cs typeface="Calibri"/>
                <a:sym typeface="Calibri"/>
              </a:rPr>
              <a:t> в </a:t>
            </a:r>
            <a:r>
              <a:rPr lang="en-US" sz="1600" dirty="0" err="1">
                <a:solidFill>
                  <a:srgbClr val="46494F"/>
                </a:solidFill>
                <a:latin typeface="Calibri"/>
                <a:ea typeface="Calibri"/>
                <a:cs typeface="Calibri"/>
                <a:sym typeface="Calibri"/>
              </a:rPr>
              <a:t>мире</a:t>
            </a:r>
            <a:r>
              <a:rPr lang="en-US" sz="1600" baseline="30000" dirty="0">
                <a:solidFill>
                  <a:srgbClr val="46494F"/>
                </a:solidFill>
                <a:latin typeface="Calibri"/>
                <a:ea typeface="Calibri"/>
                <a:cs typeface="Calibri"/>
                <a:sym typeface="Calibri"/>
              </a:rPr>
              <a:t>(6)</a:t>
            </a:r>
            <a:endParaRPr sz="1600" baseline="30000" dirty="0"/>
          </a:p>
        </p:txBody>
      </p:sp>
      <p:sp>
        <p:nvSpPr>
          <p:cNvPr id="105" name="Google Shape;105;p17"/>
          <p:cNvSpPr/>
          <p:nvPr/>
        </p:nvSpPr>
        <p:spPr>
          <a:xfrm>
            <a:off x="627055" y="1350575"/>
            <a:ext cx="3600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352E6C"/>
                </a:solidFill>
                <a:latin typeface="Calibri"/>
                <a:ea typeface="Calibri"/>
                <a:cs typeface="Calibri"/>
                <a:sym typeface="Calibri"/>
              </a:rPr>
              <a:t>Политический</a:t>
            </a:r>
            <a:r>
              <a:rPr lang="en-US" sz="2400" b="1" dirty="0">
                <a:solidFill>
                  <a:srgbClr val="352E6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rgbClr val="352E6C"/>
                </a:solidFill>
                <a:latin typeface="Calibri"/>
                <a:ea typeface="Calibri"/>
                <a:cs typeface="Calibri"/>
                <a:sym typeface="Calibri"/>
              </a:rPr>
              <a:t>аспект</a:t>
            </a:r>
            <a:endParaRPr sz="2400" b="1" i="0" u="none" strike="noStrike" cap="none" dirty="0">
              <a:solidFill>
                <a:srgbClr val="352E6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7"/>
          <p:cNvSpPr/>
          <p:nvPr/>
        </p:nvSpPr>
        <p:spPr>
          <a:xfrm>
            <a:off x="3899337" y="1350575"/>
            <a:ext cx="4298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352E6C"/>
                </a:solidFill>
                <a:latin typeface="Calibri"/>
                <a:ea typeface="Calibri"/>
                <a:cs typeface="Calibri"/>
                <a:sym typeface="Calibri"/>
              </a:rPr>
              <a:t>Экономический аспект</a:t>
            </a:r>
            <a:endParaRPr sz="2400" b="1" i="0" u="none" strike="noStrike" cap="none">
              <a:solidFill>
                <a:srgbClr val="352E6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7"/>
          <p:cNvSpPr/>
          <p:nvPr/>
        </p:nvSpPr>
        <p:spPr>
          <a:xfrm>
            <a:off x="8659221" y="1350575"/>
            <a:ext cx="3056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352E6C"/>
                </a:solidFill>
                <a:latin typeface="Calibri"/>
                <a:ea typeface="Calibri"/>
                <a:cs typeface="Calibri"/>
                <a:sym typeface="Calibri"/>
              </a:rPr>
              <a:t>Научный аспект</a:t>
            </a:r>
            <a:endParaRPr sz="2400" b="1" i="0" u="none" strike="noStrike" cap="none">
              <a:solidFill>
                <a:srgbClr val="352E6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8" name="Google Shape;108;p17"/>
          <p:cNvCxnSpPr/>
          <p:nvPr/>
        </p:nvCxnSpPr>
        <p:spPr>
          <a:xfrm rot="10800000" flipH="1">
            <a:off x="627063" y="1907051"/>
            <a:ext cx="2875800" cy="10500"/>
          </a:xfrm>
          <a:prstGeom prst="straightConnector1">
            <a:avLst/>
          </a:prstGeom>
          <a:solidFill>
            <a:schemeClr val="dk2"/>
          </a:solidFill>
          <a:ln w="28575" cap="flat" cmpd="sng">
            <a:solidFill>
              <a:srgbClr val="352E6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9" name="Google Shape;109;p17"/>
          <p:cNvCxnSpPr/>
          <p:nvPr/>
        </p:nvCxnSpPr>
        <p:spPr>
          <a:xfrm>
            <a:off x="4440425" y="1907200"/>
            <a:ext cx="3236700" cy="0"/>
          </a:xfrm>
          <a:prstGeom prst="straightConnector1">
            <a:avLst/>
          </a:prstGeom>
          <a:solidFill>
            <a:schemeClr val="dk2"/>
          </a:solidFill>
          <a:ln w="28575" cap="flat" cmpd="sng">
            <a:solidFill>
              <a:srgbClr val="352E6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0" name="Google Shape;110;p17"/>
          <p:cNvCxnSpPr/>
          <p:nvPr/>
        </p:nvCxnSpPr>
        <p:spPr>
          <a:xfrm>
            <a:off x="8659221" y="1917551"/>
            <a:ext cx="3056400" cy="0"/>
          </a:xfrm>
          <a:prstGeom prst="straightConnector1">
            <a:avLst/>
          </a:prstGeom>
          <a:solidFill>
            <a:schemeClr val="dk2"/>
          </a:solidFill>
          <a:ln w="28575" cap="flat" cmpd="sng">
            <a:solidFill>
              <a:srgbClr val="352E6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1" name="Google Shape;111;p17"/>
          <p:cNvSpPr txBox="1"/>
          <p:nvPr/>
        </p:nvSpPr>
        <p:spPr>
          <a:xfrm>
            <a:off x="276300" y="2030350"/>
            <a:ext cx="37101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 – 2022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гг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 dirty="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➔"/>
            </a:pP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Состоялось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8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встреч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Россия-Индия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высшем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уровне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главы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государств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Министры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иностранных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дел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sz="16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(1)</a:t>
            </a:r>
            <a:endParaRPr sz="1600" baseline="30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➔"/>
            </a:pP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Поддержка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взаимная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заинтересованность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сотрудничестве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уровне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глав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государств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(РФ и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Индии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96;p16">
            <a:extLst>
              <a:ext uri="{FF2B5EF4-FFF2-40B4-BE49-F238E27FC236}">
                <a16:creationId xmlns:a16="http://schemas.microsoft.com/office/drawing/2014/main" id="{2B2ED6A2-B050-0D37-D12A-30767004DF6F}"/>
              </a:ext>
            </a:extLst>
          </p:cNvPr>
          <p:cNvSpPr txBox="1">
            <a:spLocks/>
          </p:cNvSpPr>
          <p:nvPr/>
        </p:nvSpPr>
        <p:spPr>
          <a:xfrm>
            <a:off x="475779" y="1454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666AB1"/>
              </a:buClr>
              <a:buSzPts val="4400"/>
              <a:buFont typeface="Calibri"/>
              <a:buNone/>
            </a:pPr>
            <a:r>
              <a:rPr lang="ru-RU" sz="4400" b="1" dirty="0">
                <a:solidFill>
                  <a:srgbClr val="666AB1"/>
                </a:solidFill>
                <a:latin typeface="Calibri"/>
                <a:ea typeface="Calibri"/>
                <a:cs typeface="Calibri"/>
                <a:sym typeface="Calibri"/>
              </a:rPr>
              <a:t>Почему Индия?</a:t>
            </a:r>
            <a:endParaRPr lang="ru-RU" dirty="0">
              <a:solidFill>
                <a:srgbClr val="666AB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A95D85-6B71-1C76-57DB-2AF341B418AA}"/>
              </a:ext>
            </a:extLst>
          </p:cNvPr>
          <p:cNvSpPr txBox="1"/>
          <p:nvPr/>
        </p:nvSpPr>
        <p:spPr>
          <a:xfrm>
            <a:off x="11564945" y="6481227"/>
            <a:ext cx="802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/>
          <p:nvPr/>
        </p:nvSpPr>
        <p:spPr>
          <a:xfrm>
            <a:off x="0" y="5679800"/>
            <a:ext cx="12192000" cy="1178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AB1"/>
              </a:buClr>
              <a:buSzPts val="1400"/>
              <a:buFont typeface="Wingdings" panose="05000000000000000000" pitchFamily="2" charset="2"/>
              <a:buChar char="§"/>
            </a:pPr>
            <a:r>
              <a:rPr lang="en-US" sz="1600" b="1" dirty="0" err="1">
                <a:solidFill>
                  <a:schemeClr val="dk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Общий</a:t>
            </a:r>
            <a:r>
              <a:rPr lang="en-US" sz="1600" b="1" dirty="0">
                <a:solidFill>
                  <a:schemeClr val="dk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объем</a:t>
            </a:r>
            <a:r>
              <a:rPr lang="en-US" sz="1600" b="1" dirty="0">
                <a:solidFill>
                  <a:schemeClr val="dk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инвестиций</a:t>
            </a:r>
            <a:r>
              <a:rPr lang="en-US" sz="1600" dirty="0">
                <a:solidFill>
                  <a:schemeClr val="dk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 в</a:t>
            </a:r>
            <a:r>
              <a:rPr lang="en-US" sz="1600" b="0" i="0" u="none" dirty="0">
                <a:solidFill>
                  <a:schemeClr val="dk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 </a:t>
            </a:r>
            <a:r>
              <a:rPr lang="en-US" sz="1600" b="0" i="0" u="none" dirty="0">
                <a:solidFill>
                  <a:srgbClr val="000000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“Make in India” и “Self-Reliant India” </a:t>
            </a:r>
            <a:r>
              <a:rPr lang="en-US" sz="1600" dirty="0" err="1">
                <a:solidFill>
                  <a:schemeClr val="dk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по</a:t>
            </a:r>
            <a:r>
              <a:rPr lang="en-US" sz="1600" dirty="0">
                <a:solidFill>
                  <a:schemeClr val="dk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 21 </a:t>
            </a:r>
            <a:r>
              <a:rPr lang="en-US" sz="1600" b="0" i="0" u="none" dirty="0" err="1">
                <a:solidFill>
                  <a:schemeClr val="dk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сектору</a:t>
            </a:r>
            <a:r>
              <a:rPr lang="en-US" sz="1600" b="0" i="0" u="none" dirty="0">
                <a:solidFill>
                  <a:schemeClr val="dk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промышленности</a:t>
            </a:r>
            <a:r>
              <a:rPr lang="en-US" sz="1600" dirty="0">
                <a:solidFill>
                  <a:schemeClr val="dk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оценивается</a:t>
            </a:r>
            <a:r>
              <a:rPr lang="en-US" sz="1600" dirty="0">
                <a:solidFill>
                  <a:schemeClr val="dk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 в</a:t>
            </a:r>
            <a:r>
              <a:rPr lang="en-US" sz="1600" b="0" i="0" u="none" dirty="0">
                <a:solidFill>
                  <a:schemeClr val="dk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 </a:t>
            </a:r>
            <a:r>
              <a:rPr lang="en-US" sz="1600" b="1" i="0" u="none" dirty="0">
                <a:solidFill>
                  <a:schemeClr val="dk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4,6 </a:t>
            </a:r>
            <a:r>
              <a:rPr lang="en-US" sz="1600" b="1" i="0" u="none" dirty="0" err="1">
                <a:solidFill>
                  <a:schemeClr val="dk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трлн</a:t>
            </a:r>
            <a:r>
              <a:rPr lang="en-US" sz="1600" b="1" i="0" u="none" dirty="0">
                <a:solidFill>
                  <a:schemeClr val="dk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. </a:t>
            </a:r>
            <a:r>
              <a:rPr lang="en-US" sz="1600" b="1" i="0" u="none" dirty="0" err="1">
                <a:solidFill>
                  <a:schemeClr val="dk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долл</a:t>
            </a:r>
            <a:r>
              <a:rPr lang="en-US" sz="1600" b="1" i="0" u="none" dirty="0">
                <a:solidFill>
                  <a:schemeClr val="dk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. 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AB1"/>
              </a:buClr>
              <a:buSzPts val="1400"/>
              <a:buFont typeface="Wingdings" panose="05000000000000000000" pitchFamily="2" charset="2"/>
              <a:buChar char="§"/>
            </a:pPr>
            <a:r>
              <a:rPr lang="en-US" sz="1600" dirty="0" err="1">
                <a:solidFill>
                  <a:schemeClr val="dk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Правительством</a:t>
            </a:r>
            <a:r>
              <a:rPr lang="en-US" sz="1600" dirty="0">
                <a:solidFill>
                  <a:schemeClr val="dk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Индии</a:t>
            </a:r>
            <a:r>
              <a:rPr lang="en-US" sz="1600" dirty="0">
                <a:solidFill>
                  <a:schemeClr val="dk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при</a:t>
            </a:r>
            <a:r>
              <a:rPr lang="en-US" sz="1600" dirty="0">
                <a:solidFill>
                  <a:schemeClr val="dk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Министерстве</a:t>
            </a:r>
            <a:r>
              <a:rPr lang="en-US" sz="1600" dirty="0">
                <a:solidFill>
                  <a:schemeClr val="dk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промышленности</a:t>
            </a:r>
            <a:r>
              <a:rPr lang="en-US" sz="1600" dirty="0">
                <a:solidFill>
                  <a:schemeClr val="dk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 и </a:t>
            </a:r>
            <a:r>
              <a:rPr lang="en-US" sz="1600" dirty="0" err="1">
                <a:solidFill>
                  <a:schemeClr val="dk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торговли</a:t>
            </a:r>
            <a:r>
              <a:rPr lang="en-US" sz="1600" dirty="0">
                <a:solidFill>
                  <a:schemeClr val="dk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 создано </a:t>
            </a:r>
            <a:r>
              <a:rPr lang="en-US" sz="1600" dirty="0" err="1">
                <a:solidFill>
                  <a:schemeClr val="dk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агентство</a:t>
            </a:r>
            <a:r>
              <a:rPr lang="en-US" sz="1600" dirty="0">
                <a:solidFill>
                  <a:schemeClr val="dk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 “</a:t>
            </a:r>
            <a:r>
              <a:rPr lang="en-US" sz="1600" b="1" dirty="0">
                <a:solidFill>
                  <a:schemeClr val="dk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  <a:hlinkClick r:id="rId3"/>
              </a:rPr>
              <a:t>Инвест Индия</a:t>
            </a:r>
            <a:r>
              <a:rPr lang="en-US" sz="1600" dirty="0">
                <a:solidFill>
                  <a:schemeClr val="dk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”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на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базе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которой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действует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отдел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Russia Desk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оказывающий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всестороннюю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поддержку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российским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компаниям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8" name="Google Shape;118;p18"/>
          <p:cNvSpPr txBox="1"/>
          <p:nvPr/>
        </p:nvSpPr>
        <p:spPr>
          <a:xfrm>
            <a:off x="0" y="90487"/>
            <a:ext cx="9377362" cy="657225"/>
          </a:xfrm>
          <a:prstGeom prst="rect">
            <a:avLst/>
          </a:prstGeom>
          <a:solidFill>
            <a:srgbClr val="666AB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xfrm>
            <a:off x="117475" y="215900"/>
            <a:ext cx="9186862" cy="40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ahoma"/>
              <a:buNone/>
            </a:pPr>
            <a:r>
              <a:rPr lang="en-US" sz="2200" b="1" i="0" u="none" dirty="0" err="1">
                <a:solidFill>
                  <a:schemeClr val="lt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Направления</a:t>
            </a:r>
            <a:r>
              <a:rPr lang="en-US" sz="2200" b="1" i="0" u="none" dirty="0">
                <a:solidFill>
                  <a:schemeClr val="lt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 </a:t>
            </a:r>
            <a:r>
              <a:rPr lang="en-US" sz="2200" b="1" i="0" u="none" dirty="0" err="1">
                <a:solidFill>
                  <a:schemeClr val="lt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программ</a:t>
            </a:r>
            <a:r>
              <a:rPr lang="en-US" sz="2200" b="1" i="0" u="none" dirty="0">
                <a:solidFill>
                  <a:schemeClr val="lt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 “Make in India” и “Self-Reliant India”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0" name="Google Shape;120;p18"/>
          <p:cNvSpPr txBox="1"/>
          <p:nvPr/>
        </p:nvSpPr>
        <p:spPr>
          <a:xfrm>
            <a:off x="8692055" y="4880900"/>
            <a:ext cx="336734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200"/>
              <a:buFont typeface="Tahoma"/>
              <a:buNone/>
            </a:pPr>
            <a:r>
              <a:rPr lang="en-US" sz="1800" b="1" i="0" u="none" dirty="0">
                <a:solidFill>
                  <a:srgbClr val="666AB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* </a:t>
            </a:r>
            <a:r>
              <a:rPr lang="en-US" sz="1800" b="1" dirty="0" err="1">
                <a:solidFill>
                  <a:srgbClr val="666AB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Согласно</a:t>
            </a:r>
            <a:r>
              <a:rPr lang="en-US" sz="1800" b="1" dirty="0">
                <a:solidFill>
                  <a:srgbClr val="666AB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 </a:t>
            </a:r>
            <a:r>
              <a:rPr lang="en-US" sz="1800" b="1" dirty="0" err="1">
                <a:solidFill>
                  <a:srgbClr val="666AB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данным</a:t>
            </a:r>
            <a:r>
              <a:rPr lang="en-US" sz="1800" b="1" dirty="0">
                <a:solidFill>
                  <a:srgbClr val="666AB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 </a:t>
            </a:r>
            <a:r>
              <a:rPr lang="en-US" sz="1800" b="1" dirty="0" err="1">
                <a:solidFill>
                  <a:srgbClr val="666AB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т</a:t>
            </a:r>
            <a:r>
              <a:rPr lang="en-US" sz="1800" b="1" i="0" u="none" dirty="0" err="1">
                <a:solidFill>
                  <a:srgbClr val="666AB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оргово</a:t>
            </a:r>
            <a:r>
              <a:rPr lang="en-US" sz="1800" b="1" dirty="0" err="1">
                <a:solidFill>
                  <a:srgbClr val="666AB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го</a:t>
            </a:r>
            <a:r>
              <a:rPr lang="en-US" sz="1800" b="1" i="0" u="none" dirty="0">
                <a:solidFill>
                  <a:srgbClr val="666AB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 </a:t>
            </a:r>
            <a:r>
              <a:rPr lang="en-US" sz="1800" b="1" i="0" u="none" dirty="0" err="1">
                <a:solidFill>
                  <a:srgbClr val="666AB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представительств</a:t>
            </a:r>
            <a:r>
              <a:rPr lang="en-US" sz="1800" b="1" dirty="0" err="1">
                <a:solidFill>
                  <a:srgbClr val="666AB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а</a:t>
            </a:r>
            <a:r>
              <a:rPr lang="en-US" sz="1800" b="1" i="0" u="none" dirty="0">
                <a:solidFill>
                  <a:srgbClr val="666AB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 </a:t>
            </a:r>
            <a:r>
              <a:rPr lang="ru-RU" sz="1800" b="1" i="0" u="none" dirty="0">
                <a:solidFill>
                  <a:srgbClr val="666AB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РФ</a:t>
            </a:r>
            <a:r>
              <a:rPr lang="en-US" sz="1800" b="1" i="0" u="none" dirty="0">
                <a:solidFill>
                  <a:srgbClr val="666AB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 в </a:t>
            </a:r>
            <a:r>
              <a:rPr lang="en-US" sz="1800" b="1" i="0" u="none" dirty="0" err="1">
                <a:solidFill>
                  <a:srgbClr val="666AB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Индии</a:t>
            </a:r>
            <a:endParaRPr sz="1800" b="1" i="0" u="none" dirty="0">
              <a:solidFill>
                <a:srgbClr val="666AB1"/>
              </a:solidFill>
              <a:latin typeface="Calibri" panose="020F0502020204030204" pitchFamily="34" charset="0"/>
              <a:ea typeface="Tahoma"/>
              <a:cs typeface="Calibri" panose="020F0502020204030204" pitchFamily="34" charset="0"/>
              <a:sym typeface="Tahoma"/>
            </a:endParaRPr>
          </a:p>
        </p:txBody>
      </p:sp>
      <p:pic>
        <p:nvPicPr>
          <p:cNvPr id="121" name="Google Shape;121;p18"/>
          <p:cNvPicPr preferRelativeResize="0"/>
          <p:nvPr/>
        </p:nvPicPr>
        <p:blipFill rotWithShape="1">
          <a:blip r:embed="rId4">
            <a:alphaModFix/>
          </a:blip>
          <a:srcRect t="2861" b="1745"/>
          <a:stretch/>
        </p:blipFill>
        <p:spPr>
          <a:xfrm>
            <a:off x="9527494" y="215900"/>
            <a:ext cx="2646151" cy="4236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2600" y="900112"/>
            <a:ext cx="8764545" cy="4627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957EF2-26D8-E3CD-B29C-0062EE1E5580}"/>
              </a:ext>
            </a:extLst>
          </p:cNvPr>
          <p:cNvSpPr txBox="1"/>
          <p:nvPr/>
        </p:nvSpPr>
        <p:spPr>
          <a:xfrm>
            <a:off x="11565067" y="6463404"/>
            <a:ext cx="802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128;p19"/>
          <p:cNvSpPr txBox="1"/>
          <p:nvPr/>
        </p:nvSpPr>
        <p:spPr>
          <a:xfrm>
            <a:off x="402410" y="1926900"/>
            <a:ext cx="4967559" cy="3985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Clr>
                <a:srgbClr val="666AB1"/>
              </a:buClr>
              <a:buSzPts val="1400"/>
              <a:buFont typeface="Wingdings" panose="05000000000000000000" pitchFamily="2" charset="2"/>
              <a:buChar char="§"/>
            </a:pPr>
            <a:r>
              <a:rPr lang="en-US" sz="20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Новое</a:t>
            </a:r>
            <a:r>
              <a:rPr lang="en-US" sz="2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пространство</a:t>
            </a:r>
            <a:r>
              <a:rPr lang="en-US" sz="2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</a:t>
            </a:r>
            <a:r>
              <a:rPr lang="en-US" sz="2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взаимодействия</a:t>
            </a:r>
            <a:r>
              <a:rPr lang="en-US" sz="2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сфер</a:t>
            </a:r>
            <a:r>
              <a:rPr lang="en-US" sz="2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науки</a:t>
            </a:r>
            <a:r>
              <a:rPr lang="en-US" sz="2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образования</a:t>
            </a:r>
            <a:r>
              <a:rPr lang="en-US" sz="2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en-US" sz="20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инноваций</a:t>
            </a:r>
            <a:r>
              <a:rPr lang="en-US" sz="2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(“</a:t>
            </a:r>
            <a:r>
              <a:rPr lang="en-US" sz="20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здесь</a:t>
            </a:r>
            <a:r>
              <a:rPr lang="en-US" sz="2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en-US" sz="20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сейчас</a:t>
            </a:r>
            <a:r>
              <a:rPr lang="en-US" sz="2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”)</a:t>
            </a:r>
            <a:endParaRPr sz="20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Clr>
                <a:srgbClr val="666AB1"/>
              </a:buClr>
              <a:buSzPts val="1400"/>
              <a:buFont typeface="Wingdings" panose="05000000000000000000" pitchFamily="2" charset="2"/>
              <a:buChar char="§"/>
            </a:pPr>
            <a:r>
              <a:rPr lang="en-US" sz="20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Скорость</a:t>
            </a:r>
            <a:r>
              <a:rPr lang="en-US" sz="2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принятия</a:t>
            </a:r>
            <a:r>
              <a:rPr lang="en-US" sz="2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решений</a:t>
            </a:r>
            <a:endParaRPr sz="20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Clr>
                <a:srgbClr val="666AB1"/>
              </a:buClr>
              <a:buSzPts val="1400"/>
              <a:buFont typeface="Wingdings" panose="05000000000000000000" pitchFamily="2" charset="2"/>
              <a:buChar char="§"/>
            </a:pPr>
            <a:r>
              <a:rPr lang="en-US" sz="20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Простые</a:t>
            </a:r>
            <a:r>
              <a:rPr lang="en-US" sz="2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понятные</a:t>
            </a:r>
            <a:r>
              <a:rPr lang="en-US" sz="2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эффективные</a:t>
            </a:r>
            <a:r>
              <a:rPr lang="en-US" sz="2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механизмы</a:t>
            </a:r>
            <a:r>
              <a:rPr lang="en-US" sz="2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координации</a:t>
            </a:r>
            <a:r>
              <a:rPr lang="en-US" sz="2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людей</a:t>
            </a:r>
            <a:r>
              <a:rPr lang="en-US" sz="2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en-US" sz="20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процессов</a:t>
            </a:r>
            <a:endParaRPr sz="20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Clr>
                <a:srgbClr val="666AB1"/>
              </a:buClr>
              <a:buSzPts val="1400"/>
              <a:buFont typeface="Wingdings" panose="05000000000000000000" pitchFamily="2" charset="2"/>
              <a:buChar char="§"/>
            </a:pPr>
            <a:r>
              <a:rPr lang="en-US" sz="20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Сетевой</a:t>
            </a:r>
            <a:r>
              <a:rPr lang="en-US" sz="2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эффект</a:t>
            </a:r>
            <a:endParaRPr sz="20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666AB1"/>
              </a:buClr>
              <a:buSzPts val="1400"/>
              <a:buFont typeface="Wingdings" panose="05000000000000000000" pitchFamily="2" charset="2"/>
              <a:buChar char="§"/>
            </a:pPr>
            <a:r>
              <a:rPr lang="en-US" sz="20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Цифровое</a:t>
            </a:r>
            <a:r>
              <a:rPr lang="en-US" sz="2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развитие</a:t>
            </a:r>
            <a:r>
              <a:rPr lang="en-US" sz="2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университета</a:t>
            </a:r>
            <a:endParaRPr sz="2000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56" name="Google Shape;131;p19" descr="Университет науки и технологий МИСИС — официальный сайт"/>
          <p:cNvPicPr preferRelativeResize="0"/>
          <p:nvPr/>
        </p:nvPicPr>
        <p:blipFill rotWithShape="1">
          <a:blip r:embed="rId2">
            <a:alphaModFix/>
          </a:blip>
          <a:srcRect l="4927" t="11223" r="3489" b="16459"/>
          <a:stretch/>
        </p:blipFill>
        <p:spPr>
          <a:xfrm>
            <a:off x="6032231" y="1944934"/>
            <a:ext cx="1771285" cy="73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132;p19" descr="Команды 50 лучших стартапов презентуют свои проекты экспертам Платформы  университетского технопредпринимательства - Индикатор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3923" y="1972350"/>
            <a:ext cx="1192503" cy="739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133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64781" y="2209653"/>
            <a:ext cx="1687638" cy="302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134;p19" descr="Universitat Politècnica de Catalunya BarcelonaTech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11790" y="3114626"/>
            <a:ext cx="2440417" cy="510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135;p19" descr="GitHub - stenvala/tampere-university-logos: This project includes logos for  new Tampere University and images for slogan as well as source codes for  creating logos"/>
          <p:cNvPicPr preferRelativeResize="0"/>
          <p:nvPr/>
        </p:nvPicPr>
        <p:blipFill rotWithShape="1">
          <a:blip r:embed="rId6">
            <a:alphaModFix/>
          </a:blip>
          <a:srcRect t="10902" b="8158"/>
          <a:stretch/>
        </p:blipFill>
        <p:spPr>
          <a:xfrm>
            <a:off x="9696240" y="3001553"/>
            <a:ext cx="2375562" cy="6381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" name="Google Shape;136;p19"/>
          <p:cNvGrpSpPr/>
          <p:nvPr/>
        </p:nvGrpSpPr>
        <p:grpSpPr>
          <a:xfrm>
            <a:off x="8213923" y="3429000"/>
            <a:ext cx="1819774" cy="650249"/>
            <a:chOff x="4649394" y="3020715"/>
            <a:chExt cx="3195499" cy="1144589"/>
          </a:xfrm>
        </p:grpSpPr>
        <p:pic>
          <p:nvPicPr>
            <p:cNvPr id="62" name="Google Shape;137;p19" descr="https://media1-production-mightynetworks.imgix.net/asset/8936163/eBridge_Wortmarke3.jpg?ixlib=rails-4.2.0&amp;fm=jpg&amp;q=100&amp;auto=format&amp;w=256&amp;h=256&amp;fit=crop&amp;crop=faces&amp;impolicy=Avatar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649394" y="3020715"/>
              <a:ext cx="1144589" cy="11445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Google Shape;138;p19" descr="Munich University of Applied Sciences in Munich, Germany - Purdue  Polytechnic Institute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5793983" y="3126893"/>
              <a:ext cx="2050910" cy="93223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5" name="Группа 74"/>
          <p:cNvGrpSpPr/>
          <p:nvPr/>
        </p:nvGrpSpPr>
        <p:grpSpPr>
          <a:xfrm>
            <a:off x="5811485" y="4649693"/>
            <a:ext cx="3133993" cy="1828835"/>
            <a:chOff x="613771" y="4608246"/>
            <a:chExt cx="4817400" cy="2579205"/>
          </a:xfrm>
        </p:grpSpPr>
        <p:pic>
          <p:nvPicPr>
            <p:cNvPr id="66" name="Google Shape;141;p19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095326" y="6170521"/>
              <a:ext cx="2438250" cy="10169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Google Shape;142;p19" descr="Опрос экспортеров от Российского экспортного центра"/>
            <p:cNvPicPr preferRelativeResize="0"/>
            <p:nvPr/>
          </p:nvPicPr>
          <p:blipFill rotWithShape="1">
            <a:blip r:embed="rId10">
              <a:alphaModFix/>
            </a:blip>
            <a:srcRect l="28193" t="26374" r="20217" b="24574"/>
            <a:stretch/>
          </p:blipFill>
          <p:spPr>
            <a:xfrm>
              <a:off x="3333817" y="5455096"/>
              <a:ext cx="1574292" cy="10169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8" name="Google Shape;143;p19">
              <a:hlinkClick r:id="rId11"/>
            </p:cNvPr>
            <p:cNvSpPr txBox="1"/>
            <p:nvPr/>
          </p:nvSpPr>
          <p:spPr>
            <a:xfrm>
              <a:off x="613771" y="4608246"/>
              <a:ext cx="4817400" cy="7378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i="0" u="sng" strike="noStrike" cap="none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Проект «Российско-китайская </a:t>
              </a:r>
              <a:r>
                <a:rPr lang="en-US" b="1" i="0" u="sng" strike="noStrike" cap="none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торговая</a:t>
              </a:r>
              <a:r>
                <a:rPr lang="en-US" b="1" i="0" u="sng" strike="noStrike" cap="none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b="1" i="0" u="sng" strike="noStrike" cap="none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платформа</a:t>
              </a:r>
              <a:r>
                <a:rPr lang="en-US" b="1" i="0" u="none" strike="noStrike" cap="none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»</a:t>
              </a:r>
              <a:endParaRPr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76" name="Группа 75"/>
          <p:cNvGrpSpPr/>
          <p:nvPr/>
        </p:nvGrpSpPr>
        <p:grpSpPr>
          <a:xfrm>
            <a:off x="9039934" y="4280377"/>
            <a:ext cx="2868311" cy="1783023"/>
            <a:chOff x="6371006" y="4899137"/>
            <a:chExt cx="4722900" cy="2935887"/>
          </a:xfrm>
        </p:grpSpPr>
        <p:pic>
          <p:nvPicPr>
            <p:cNvPr id="64" name="Google Shape;139;p19" descr="Главная страница"/>
            <p:cNvPicPr preferRelativeResize="0"/>
            <p:nvPr/>
          </p:nvPicPr>
          <p:blipFill rotWithShape="1">
            <a:blip r:embed="rId12">
              <a:alphaModFix/>
            </a:blip>
            <a:srcRect l="5851" t="20750" r="6544" b="16482"/>
            <a:stretch/>
          </p:blipFill>
          <p:spPr>
            <a:xfrm>
              <a:off x="6942469" y="6218259"/>
              <a:ext cx="2628919" cy="8059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140;p19" descr="Tsinghua University Global Recruitment - China University Jobs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8732455" y="6977649"/>
              <a:ext cx="2303445" cy="857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Google Shape;144;p19"/>
            <p:cNvSpPr txBox="1"/>
            <p:nvPr/>
          </p:nvSpPr>
          <p:spPr>
            <a:xfrm>
              <a:off x="6371006" y="4899137"/>
              <a:ext cx="4722900" cy="12162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latin typeface="Calibri" panose="020F0502020204030204" pitchFamily="34" charset="0"/>
                  <a:cs typeface="Calibri" panose="020F0502020204030204" pitchFamily="34" charset="0"/>
                  <a:hlinkClick r:id="rId14"/>
                </a:rPr>
                <a:t>Проект “Р</a:t>
              </a:r>
              <a:r>
                <a:rPr lang="en-US" sz="1200" b="1" u="sng" dirty="0">
                  <a:solidFill>
                    <a:schemeClr val="dk1"/>
                  </a:solidFill>
                  <a:latin typeface="Calibri" panose="020F0502020204030204" pitchFamily="34" charset="0"/>
                  <a:cs typeface="Calibri" panose="020F0502020204030204" pitchFamily="34" charset="0"/>
                  <a:hlinkClick r:id="rId14"/>
                </a:rPr>
                <a:t>оссийско-китайская </a:t>
              </a:r>
              <a:r>
                <a:rPr lang="en-US" sz="1200" b="1" u="sng" dirty="0" err="1">
                  <a:solidFill>
                    <a:schemeClr val="dk1"/>
                  </a:solidFill>
                  <a:latin typeface="Calibri" panose="020F0502020204030204" pitchFamily="34" charset="0"/>
                  <a:cs typeface="Calibri" panose="020F0502020204030204" pitchFamily="34" charset="0"/>
                  <a:hlinkClick r:id="rId14"/>
                </a:rPr>
                <a:t>многопрофильная</a:t>
              </a:r>
              <a:r>
                <a:rPr lang="en-US" sz="1200" b="1" u="sng" dirty="0">
                  <a:solidFill>
                    <a:schemeClr val="dk1"/>
                  </a:solidFill>
                  <a:latin typeface="Calibri" panose="020F0502020204030204" pitchFamily="34" charset="0"/>
                  <a:cs typeface="Calibri" panose="020F0502020204030204" pitchFamily="34" charset="0"/>
                  <a:hlinkClick r:id="rId14"/>
                </a:rPr>
                <a:t> научно-техническая и </a:t>
              </a:r>
              <a:r>
                <a:rPr lang="en-US" sz="1200" b="1" u="sng" dirty="0" err="1">
                  <a:solidFill>
                    <a:schemeClr val="dk1"/>
                  </a:solidFill>
                  <a:latin typeface="Calibri" panose="020F0502020204030204" pitchFamily="34" charset="0"/>
                  <a:cs typeface="Calibri" panose="020F0502020204030204" pitchFamily="34" charset="0"/>
                  <a:hlinkClick r:id="rId14"/>
                </a:rPr>
                <a:t>инновационная</a:t>
              </a:r>
              <a:r>
                <a:rPr lang="en-US" sz="1200" b="1" u="sng" dirty="0">
                  <a:solidFill>
                    <a:schemeClr val="dk1"/>
                  </a:solidFill>
                  <a:latin typeface="Calibri" panose="020F0502020204030204" pitchFamily="34" charset="0"/>
                  <a:cs typeface="Calibri" panose="020F0502020204030204" pitchFamily="34" charset="0"/>
                  <a:hlinkClick r:id="rId14"/>
                </a:rPr>
                <a:t> </a:t>
              </a:r>
              <a:r>
                <a:rPr lang="en-US" sz="1200" b="1" u="sng" dirty="0" err="1">
                  <a:solidFill>
                    <a:schemeClr val="dk1"/>
                  </a:solidFill>
                  <a:latin typeface="Calibri" panose="020F0502020204030204" pitchFamily="34" charset="0"/>
                  <a:cs typeface="Calibri" panose="020F0502020204030204" pitchFamily="34" charset="0"/>
                  <a:hlinkClick r:id="rId14"/>
                </a:rPr>
                <a:t>платформа</a:t>
              </a:r>
              <a:r>
                <a:rPr lang="en-US" sz="1200" b="1" u="sng" dirty="0">
                  <a:solidFill>
                    <a:schemeClr val="dk1"/>
                  </a:solidFill>
                  <a:latin typeface="Calibri" panose="020F0502020204030204" pitchFamily="34" charset="0"/>
                  <a:cs typeface="Calibri" panose="020F0502020204030204" pitchFamily="34" charset="0"/>
                  <a:hlinkClick r:id="rId14"/>
                </a:rPr>
                <a:t>.</a:t>
              </a:r>
              <a:endParaRPr sz="1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1" name="Google Shape;130;p19"/>
          <p:cNvSpPr txBox="1">
            <a:spLocks/>
          </p:cNvSpPr>
          <p:nvPr/>
        </p:nvSpPr>
        <p:spPr>
          <a:xfrm>
            <a:off x="837701" y="1322801"/>
            <a:ext cx="4282200" cy="5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4400"/>
              <a:buFont typeface="Calibri"/>
              <a:buNone/>
            </a:pPr>
            <a:endParaRPr lang="ru-RU" b="1" dirty="0">
              <a:solidFill>
                <a:srgbClr val="666AB1"/>
              </a:solidFill>
            </a:endParaRPr>
          </a:p>
        </p:txBody>
      </p:sp>
      <p:sp>
        <p:nvSpPr>
          <p:cNvPr id="73" name="Google Shape;153;p20"/>
          <p:cNvSpPr/>
          <p:nvPr/>
        </p:nvSpPr>
        <p:spPr>
          <a:xfrm>
            <a:off x="402410" y="1183195"/>
            <a:ext cx="4967594" cy="611700"/>
          </a:xfrm>
          <a:prstGeom prst="rect">
            <a:avLst/>
          </a:prstGeom>
          <a:gradFill>
            <a:gsLst>
              <a:gs pos="0">
                <a:srgbClr val="4AAFE5"/>
              </a:gs>
              <a:gs pos="9000">
                <a:srgbClr val="4AAFE5"/>
              </a:gs>
              <a:gs pos="76000">
                <a:srgbClr val="666AB1"/>
              </a:gs>
              <a:gs pos="98000">
                <a:srgbClr val="666AB1"/>
              </a:gs>
              <a:gs pos="100000">
                <a:srgbClr val="666AB1"/>
              </a:gs>
            </a:gsLst>
            <a:lin ang="5400012" scaled="0"/>
          </a:gradFill>
          <a:ln>
            <a:noFill/>
          </a:ln>
        </p:spPr>
        <p:txBody>
          <a:bodyPr spcFirstLastPara="1" wrap="square" lIns="108000" tIns="72000" rIns="108000" bIns="72000" anchor="ctr" anchorCtr="0">
            <a:noAutofit/>
          </a:bodyPr>
          <a:lstStyle/>
          <a:p>
            <a:pPr lvl="0" indent="228600"/>
            <a:r>
              <a:rPr lang="ru-RU" sz="2000" b="1" dirty="0">
                <a:solidFill>
                  <a:schemeClr val="lt1"/>
                </a:solidFill>
              </a:rPr>
              <a:t>Основные преимущества</a:t>
            </a:r>
          </a:p>
          <a:p>
            <a:pPr marL="0" marR="0" lvl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54;p20"/>
          <p:cNvSpPr/>
          <p:nvPr/>
        </p:nvSpPr>
        <p:spPr>
          <a:xfrm>
            <a:off x="5900057" y="1183195"/>
            <a:ext cx="5889172" cy="611700"/>
          </a:xfrm>
          <a:prstGeom prst="rect">
            <a:avLst/>
          </a:prstGeom>
          <a:gradFill>
            <a:gsLst>
              <a:gs pos="0">
                <a:srgbClr val="4AAFE5"/>
              </a:gs>
              <a:gs pos="9000">
                <a:srgbClr val="4AAFE5"/>
              </a:gs>
              <a:gs pos="76000">
                <a:srgbClr val="666AB1"/>
              </a:gs>
              <a:gs pos="98000">
                <a:srgbClr val="666AB1"/>
              </a:gs>
              <a:gs pos="100000">
                <a:srgbClr val="666AB1"/>
              </a:gs>
            </a:gsLst>
            <a:lin ang="5400012" scaled="0"/>
          </a:gradFill>
          <a:ln>
            <a:noFill/>
          </a:ln>
        </p:spPr>
        <p:txBody>
          <a:bodyPr spcFirstLastPara="1" wrap="square" lIns="108000" tIns="72000" rIns="108000" bIns="72000" anchor="ctr" anchorCtr="0">
            <a:noAutofit/>
          </a:bodyPr>
          <a:lstStyle/>
          <a:p>
            <a:pPr lvl="0" indent="171450"/>
            <a:r>
              <a:rPr lang="ru-RU" sz="2000" b="1" dirty="0" err="1">
                <a:solidFill>
                  <a:schemeClr val="lt1"/>
                </a:solidFill>
              </a:rPr>
              <a:t>Бенчмарки</a:t>
            </a:r>
            <a:r>
              <a:rPr lang="ru-RU" sz="2000" b="1" dirty="0">
                <a:solidFill>
                  <a:schemeClr val="lt1"/>
                </a:solidFill>
              </a:rPr>
              <a:t> платформ</a:t>
            </a:r>
            <a:endParaRPr dirty="0"/>
          </a:p>
        </p:txBody>
      </p:sp>
      <p:sp>
        <p:nvSpPr>
          <p:cNvPr id="2" name="Google Shape;96;p16">
            <a:extLst>
              <a:ext uri="{FF2B5EF4-FFF2-40B4-BE49-F238E27FC236}">
                <a16:creationId xmlns:a16="http://schemas.microsoft.com/office/drawing/2014/main" id="{6F541725-1707-2947-F5A1-1A5FB8F59B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3951" y="1588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AB1"/>
              </a:buClr>
              <a:buSzPts val="4400"/>
              <a:buFont typeface="Calibri"/>
              <a:buNone/>
            </a:pPr>
            <a:r>
              <a:rPr lang="ru-RU" sz="4400" b="1" dirty="0">
                <a:solidFill>
                  <a:srgbClr val="666AB1"/>
                </a:solidFill>
                <a:latin typeface="Calibri"/>
                <a:ea typeface="Calibri"/>
                <a:cs typeface="Calibri"/>
                <a:sym typeface="Calibri"/>
              </a:rPr>
              <a:t>Почему платформа?</a:t>
            </a:r>
            <a:endParaRPr dirty="0">
              <a:solidFill>
                <a:srgbClr val="666AB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F649F8-621F-7E58-AD4F-F89FA2F8CDAF}"/>
              </a:ext>
            </a:extLst>
          </p:cNvPr>
          <p:cNvSpPr txBox="1"/>
          <p:nvPr/>
        </p:nvSpPr>
        <p:spPr>
          <a:xfrm>
            <a:off x="11565067" y="6463404"/>
            <a:ext cx="802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13926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 txBox="1"/>
          <p:nvPr/>
        </p:nvSpPr>
        <p:spPr>
          <a:xfrm>
            <a:off x="609400" y="1230225"/>
            <a:ext cx="109401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1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</a:t>
            </a:r>
            <a:r>
              <a:rPr lang="en-US" sz="19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течение</a:t>
            </a:r>
            <a:r>
              <a:rPr lang="en-US" sz="19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2023 </a:t>
            </a:r>
            <a:r>
              <a:rPr lang="en-US" sz="19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года</a:t>
            </a:r>
            <a:r>
              <a:rPr lang="en-US" sz="19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создать</a:t>
            </a:r>
            <a:r>
              <a:rPr lang="en-US" sz="19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lang="en-US" sz="19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запустить</a:t>
            </a:r>
            <a:r>
              <a:rPr lang="en-US" sz="19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 </a:t>
            </a:r>
            <a:r>
              <a:rPr lang="en-US" sz="19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тестовом</a:t>
            </a:r>
            <a:r>
              <a:rPr lang="en-US" sz="19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режиме</a:t>
            </a:r>
            <a:r>
              <a:rPr lang="en-US" sz="19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Российско-Индийскую</a:t>
            </a:r>
            <a:r>
              <a:rPr lang="en-US" sz="19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Платформу</a:t>
            </a:r>
            <a:r>
              <a:rPr lang="en-US" sz="19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Технологий</a:t>
            </a:r>
            <a:r>
              <a:rPr lang="en-US" sz="19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lang="en-US" sz="19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Инноваций</a:t>
            </a:r>
            <a:r>
              <a:rPr lang="en-US" sz="19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9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включающую</a:t>
            </a:r>
            <a:r>
              <a:rPr lang="en-US" sz="19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9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цифровые</a:t>
            </a:r>
            <a:r>
              <a:rPr lang="en-US" sz="19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сервисы</a:t>
            </a:r>
            <a:r>
              <a:rPr lang="en-US" sz="19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lang="en-US" sz="19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комплекс</a:t>
            </a:r>
            <a:r>
              <a:rPr lang="en-US" sz="19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оффлайн</a:t>
            </a:r>
            <a:r>
              <a:rPr lang="en-US" sz="19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мер</a:t>
            </a:r>
            <a:r>
              <a:rPr lang="en-US" sz="19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для</a:t>
            </a:r>
            <a:r>
              <a:rPr lang="en-US" sz="19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исследователей</a:t>
            </a:r>
            <a:r>
              <a:rPr lang="en-US" sz="19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Политеха</a:t>
            </a:r>
            <a:r>
              <a:rPr lang="en-US" sz="19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9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его</a:t>
            </a:r>
            <a:r>
              <a:rPr lang="en-US" sz="19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российских</a:t>
            </a:r>
            <a:r>
              <a:rPr lang="en-US" sz="19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партнеров</a:t>
            </a:r>
            <a:r>
              <a:rPr lang="en-US" sz="19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lang="en-US" sz="19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исследователей</a:t>
            </a:r>
            <a:r>
              <a:rPr lang="en-US" sz="19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из</a:t>
            </a:r>
            <a:r>
              <a:rPr lang="en-US" sz="19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университетов</a:t>
            </a:r>
            <a:r>
              <a:rPr lang="en-US" sz="19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Индии</a:t>
            </a:r>
            <a:r>
              <a:rPr lang="en-US" sz="19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</a:t>
            </a:r>
            <a:r>
              <a:rPr lang="en-US" sz="19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формированию</a:t>
            </a:r>
            <a:r>
              <a:rPr lang="en-US" sz="19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9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реализации</a:t>
            </a:r>
            <a:r>
              <a:rPr lang="en-US" sz="19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lang="en-US" sz="19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выводу</a:t>
            </a:r>
            <a:r>
              <a:rPr lang="en-US" sz="19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</a:t>
            </a:r>
            <a:r>
              <a:rPr lang="en-US" sz="19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рынок</a:t>
            </a:r>
            <a:r>
              <a:rPr lang="en-US" sz="19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совместных</a:t>
            </a:r>
            <a:r>
              <a:rPr lang="en-US" sz="19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инновационных</a:t>
            </a:r>
            <a:r>
              <a:rPr lang="en-US" sz="19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проектов</a:t>
            </a:r>
            <a:r>
              <a:rPr lang="en-US" sz="19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90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0"/>
          <p:cNvSpPr txBox="1"/>
          <p:nvPr/>
        </p:nvSpPr>
        <p:spPr>
          <a:xfrm>
            <a:off x="6487825" y="3508650"/>
            <a:ext cx="5257200" cy="27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39F"/>
              </a:buClr>
              <a:buSzPts val="2000"/>
              <a:buFont typeface="Noto Sans Symbols"/>
              <a:buChar char="▪"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Теплые контакты («свой» человек в Индии)</a:t>
            </a:r>
            <a:endParaRPr b="1"/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E439F"/>
              </a:buClr>
              <a:buSzPts val="2000"/>
              <a:buFont typeface="Noto Sans Symbols"/>
              <a:buChar char="▪"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Акселерация проектов с учетом специфики рынка региона</a:t>
            </a:r>
            <a:endParaRPr b="1"/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E439F"/>
              </a:buClr>
              <a:buSzPts val="2000"/>
              <a:buFont typeface="Noto Sans Symbols"/>
              <a:buChar char="▪"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Для научных проектов на ранних стадиях </a:t>
            </a:r>
            <a:endParaRPr b="1"/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E439F"/>
              </a:buClr>
              <a:buSzPts val="2000"/>
              <a:buFont typeface="Noto Sans Symbols"/>
              <a:buChar char="▪"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Открытое сетевое взаимодействие в цифровой среде - не просто информация</a:t>
            </a:r>
            <a:endParaRPr b="1"/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E439F"/>
              </a:buClr>
              <a:buSzPts val="2000"/>
              <a:buFont typeface="Noto Sans Symbols"/>
              <a:buChar char="▪"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Актуальный «живой» контент</a:t>
            </a:r>
            <a:endParaRPr b="1"/>
          </a:p>
        </p:txBody>
      </p:sp>
      <p:sp>
        <p:nvSpPr>
          <p:cNvPr id="152" name="Google Shape;152;p20"/>
          <p:cNvSpPr txBox="1"/>
          <p:nvPr/>
        </p:nvSpPr>
        <p:spPr>
          <a:xfrm>
            <a:off x="695199" y="3447800"/>
            <a:ext cx="5257200" cy="32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39F"/>
              </a:buClr>
              <a:buSzPts val="1600"/>
              <a:buFont typeface="Noto Sans Symbols"/>
              <a:buChar char="▪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Российско-Индийские ассоциации и сети (оффлайн)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E439F"/>
              </a:buClr>
              <a:buSzPts val="1600"/>
              <a:buFont typeface="Noto Sans Symbols"/>
              <a:buChar char="▪"/>
            </a:pPr>
            <a:r>
              <a:rPr lang="en-US" sz="16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Российско-Индийский Научно-Технологический Центр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(не работает с 2019 г)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E439F"/>
              </a:buClr>
              <a:buSzPts val="1600"/>
              <a:buFont typeface="Noto Sans Symbols"/>
              <a:buChar char="▪"/>
            </a:pPr>
            <a:r>
              <a:rPr lang="en-US" sz="16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Русско-индийский информационный центр 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(РИИЦ) </a:t>
            </a:r>
            <a:r>
              <a:rPr lang="en-US" sz="16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(туризм)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E439F"/>
              </a:buClr>
              <a:buSzPts val="1600"/>
              <a:buFont typeface="Noto Sans Symbols"/>
              <a:buChar char="▪"/>
            </a:pPr>
            <a:r>
              <a:rPr lang="en-US" sz="16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Центры при ЮФУ 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16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сайт-визитка о сотрудничестве)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E439F"/>
              </a:buClr>
              <a:buSzPts val="1600"/>
              <a:buFont typeface="Noto Sans Symbols"/>
              <a:buChar char="▪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Российско-Индийская Рабочая группы по науке и технологиям МОН и DST Индии (межправ уровень)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E439F"/>
              </a:buClr>
              <a:buSzPts val="1600"/>
              <a:buFont typeface="Noto Sans Symbols"/>
              <a:buChar char="▪"/>
            </a:pPr>
            <a:r>
              <a:rPr lang="en-US" sz="16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Деловой совет по сотрудничеству с Индией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(для готового бизнеса)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E439F"/>
              </a:buClr>
              <a:buSzPts val="1600"/>
              <a:buFont typeface="Noto Sans Symbols"/>
              <a:buChar char="▪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Торгпредство 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(оффлайн мероприятия, торговое сотрудничество)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0"/>
          <p:cNvSpPr/>
          <p:nvPr/>
        </p:nvSpPr>
        <p:spPr>
          <a:xfrm>
            <a:off x="671900" y="2623100"/>
            <a:ext cx="5498700" cy="611700"/>
          </a:xfrm>
          <a:prstGeom prst="rect">
            <a:avLst/>
          </a:prstGeom>
          <a:gradFill>
            <a:gsLst>
              <a:gs pos="0">
                <a:srgbClr val="4AAFE5"/>
              </a:gs>
              <a:gs pos="9000">
                <a:srgbClr val="4AAFE5"/>
              </a:gs>
              <a:gs pos="76000">
                <a:srgbClr val="666AB1"/>
              </a:gs>
              <a:gs pos="98000">
                <a:srgbClr val="666AB1"/>
              </a:gs>
              <a:gs pos="100000">
                <a:srgbClr val="666AB1"/>
              </a:gs>
            </a:gsLst>
            <a:lin ang="5400012" scaled="0"/>
          </a:gradFill>
          <a:ln>
            <a:noFill/>
          </a:ln>
        </p:spPr>
        <p:txBody>
          <a:bodyPr spcFirstLastPara="1" wrap="square" lIns="108000" tIns="72000" rIns="108000" bIns="72000" anchor="ctr" anchorCtr="0">
            <a:noAutofit/>
          </a:bodyPr>
          <a:lstStyle/>
          <a:p>
            <a:pPr marL="0" marR="0" lvl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</a:rPr>
              <a:t>Аналоги</a:t>
            </a:r>
            <a:endParaRPr/>
          </a:p>
        </p:txBody>
      </p:sp>
      <p:sp>
        <p:nvSpPr>
          <p:cNvPr id="154" name="Google Shape;154;p20"/>
          <p:cNvSpPr/>
          <p:nvPr/>
        </p:nvSpPr>
        <p:spPr>
          <a:xfrm>
            <a:off x="6578450" y="2623100"/>
            <a:ext cx="5166600" cy="611700"/>
          </a:xfrm>
          <a:prstGeom prst="rect">
            <a:avLst/>
          </a:prstGeom>
          <a:gradFill>
            <a:gsLst>
              <a:gs pos="0">
                <a:srgbClr val="4AAFE5"/>
              </a:gs>
              <a:gs pos="9000">
                <a:srgbClr val="4AAFE5"/>
              </a:gs>
              <a:gs pos="76000">
                <a:srgbClr val="666AB1"/>
              </a:gs>
              <a:gs pos="98000">
                <a:srgbClr val="666AB1"/>
              </a:gs>
              <a:gs pos="100000">
                <a:srgbClr val="666AB1"/>
              </a:gs>
            </a:gsLst>
            <a:lin ang="5400012" scaled="0"/>
          </a:gradFill>
          <a:ln>
            <a:noFill/>
          </a:ln>
        </p:spPr>
        <p:txBody>
          <a:bodyPr spcFirstLastPara="1" wrap="square" lIns="108000" tIns="72000" rIns="108000" bIns="72000" anchor="ctr" anchorCtr="0">
            <a:noAutofit/>
          </a:bodyPr>
          <a:lstStyle/>
          <a:p>
            <a:pPr marL="0" marR="0" lvl="0" indent="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</a:rPr>
              <a:t>Уникальность РИПТИ</a:t>
            </a:r>
            <a:endParaRPr/>
          </a:p>
        </p:txBody>
      </p:sp>
      <p:sp>
        <p:nvSpPr>
          <p:cNvPr id="4" name="Google Shape;96;p16">
            <a:extLst>
              <a:ext uri="{FF2B5EF4-FFF2-40B4-BE49-F238E27FC236}">
                <a16:creationId xmlns:a16="http://schemas.microsoft.com/office/drawing/2014/main" id="{D6CFDD78-A153-7773-CB24-95B4B7149BBD}"/>
              </a:ext>
            </a:extLst>
          </p:cNvPr>
          <p:cNvSpPr txBox="1">
            <a:spLocks/>
          </p:cNvSpPr>
          <p:nvPr/>
        </p:nvSpPr>
        <p:spPr>
          <a:xfrm>
            <a:off x="473951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666AB1"/>
              </a:buClr>
              <a:buSzPts val="4400"/>
              <a:buFont typeface="Calibri"/>
              <a:buNone/>
            </a:pPr>
            <a:r>
              <a:rPr lang="ru-RU" sz="4400" b="1" dirty="0">
                <a:solidFill>
                  <a:srgbClr val="666AB1"/>
                </a:solidFill>
                <a:latin typeface="Calibri"/>
                <a:ea typeface="Calibri"/>
                <a:cs typeface="Calibri"/>
                <a:sym typeface="Calibri"/>
              </a:rPr>
              <a:t>Цель проекта</a:t>
            </a:r>
            <a:endParaRPr lang="ru-RU" dirty="0">
              <a:solidFill>
                <a:srgbClr val="666AB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4BF885-9749-002D-4F45-139121B4D366}"/>
              </a:ext>
            </a:extLst>
          </p:cNvPr>
          <p:cNvSpPr txBox="1"/>
          <p:nvPr/>
        </p:nvSpPr>
        <p:spPr>
          <a:xfrm>
            <a:off x="11565067" y="6463404"/>
            <a:ext cx="802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oogle Shape;165;p22"/>
          <p:cNvGrpSpPr/>
          <p:nvPr/>
        </p:nvGrpSpPr>
        <p:grpSpPr>
          <a:xfrm>
            <a:off x="1362040" y="1032067"/>
            <a:ext cx="9801158" cy="6122893"/>
            <a:chOff x="981081" y="-243477"/>
            <a:chExt cx="11783070" cy="7498950"/>
          </a:xfrm>
        </p:grpSpPr>
        <p:grpSp>
          <p:nvGrpSpPr>
            <p:cNvPr id="166" name="Google Shape;166;p22"/>
            <p:cNvGrpSpPr/>
            <p:nvPr/>
          </p:nvGrpSpPr>
          <p:grpSpPr>
            <a:xfrm>
              <a:off x="981081" y="-243477"/>
              <a:ext cx="10317999" cy="7498950"/>
              <a:chOff x="1446663" y="-229212"/>
              <a:chExt cx="10317999" cy="7499700"/>
            </a:xfrm>
          </p:grpSpPr>
          <p:sp>
            <p:nvSpPr>
              <p:cNvPr id="167" name="Google Shape;167;p22"/>
              <p:cNvSpPr/>
              <p:nvPr/>
            </p:nvSpPr>
            <p:spPr>
              <a:xfrm rot="-7119279">
                <a:off x="3659365" y="757636"/>
                <a:ext cx="5526674" cy="552600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74979" y="5573"/>
                    </a:moveTo>
                    <a:cubicBezTo>
                      <a:pt x="100647" y="12645"/>
                      <a:pt x="117880" y="36711"/>
                      <a:pt x="116321" y="63306"/>
                    </a:cubicBezTo>
                    <a:cubicBezTo>
                      <a:pt x="114762" y="89901"/>
                      <a:pt x="94835" y="111785"/>
                      <a:pt x="68516" y="115807"/>
                    </a:cubicBezTo>
                    <a:cubicBezTo>
                      <a:pt x="42198" y="119828"/>
                      <a:pt x="16652" y="104892"/>
                      <a:pt x="7232" y="79975"/>
                    </a:cubicBezTo>
                    <a:cubicBezTo>
                      <a:pt x="-2189" y="55057"/>
                      <a:pt x="7082" y="26942"/>
                      <a:pt x="29471" y="12526"/>
                    </a:cubicBezTo>
                    <a:lnTo>
                      <a:pt x="27836" y="9390"/>
                    </a:lnTo>
                    <a:lnTo>
                      <a:pt x="35435" y="12873"/>
                    </a:lnTo>
                    <a:lnTo>
                      <a:pt x="34172" y="21547"/>
                    </a:lnTo>
                    <a:lnTo>
                      <a:pt x="32539" y="18413"/>
                    </a:lnTo>
                    <a:lnTo>
                      <a:pt x="32539" y="18413"/>
                    </a:lnTo>
                    <a:cubicBezTo>
                      <a:pt x="13005" y="31364"/>
                      <a:pt x="5128" y="56212"/>
                      <a:pt x="13623" y="78085"/>
                    </a:cubicBezTo>
                    <a:cubicBezTo>
                      <a:pt x="22118" y="99958"/>
                      <a:pt x="44685" y="112934"/>
                      <a:pt x="67817" y="109248"/>
                    </a:cubicBezTo>
                    <a:cubicBezTo>
                      <a:pt x="90949" y="105561"/>
                      <a:pt x="108385" y="86209"/>
                      <a:pt x="109688" y="62775"/>
                    </a:cubicBezTo>
                    <a:cubicBezTo>
                      <a:pt x="110992" y="39341"/>
                      <a:pt x="95810" y="18167"/>
                      <a:pt x="73230" y="11928"/>
                    </a:cubicBezTo>
                    <a:close/>
                  </a:path>
                </a:pathLst>
              </a:custGeom>
              <a:gradFill>
                <a:gsLst>
                  <a:gs pos="0">
                    <a:srgbClr val="668DC4"/>
                  </a:gs>
                  <a:gs pos="50000">
                    <a:srgbClr val="4880C2"/>
                  </a:gs>
                  <a:gs pos="100000">
                    <a:srgbClr val="3A6FB1"/>
                  </a:gs>
                </a:gsLst>
                <a:lin ang="5400012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275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68;p22"/>
              <p:cNvSpPr/>
              <p:nvPr/>
            </p:nvSpPr>
            <p:spPr>
              <a:xfrm rot="-270608" flipH="1">
                <a:off x="2973867" y="71439"/>
                <a:ext cx="6897659" cy="689825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74582" y="5494"/>
                    </a:moveTo>
                    <a:cubicBezTo>
                      <a:pt x="100441" y="12397"/>
                      <a:pt x="117900" y="36481"/>
                      <a:pt x="116394" y="63174"/>
                    </a:cubicBezTo>
                    <a:cubicBezTo>
                      <a:pt x="114888" y="89868"/>
                      <a:pt x="94831" y="111840"/>
                      <a:pt x="68359" y="115797"/>
                    </a:cubicBezTo>
                    <a:cubicBezTo>
                      <a:pt x="41887" y="119753"/>
                      <a:pt x="16269" y="104607"/>
                      <a:pt x="7007" y="79523"/>
                    </a:cubicBezTo>
                    <a:cubicBezTo>
                      <a:pt x="-2256" y="54439"/>
                      <a:pt x="7380" y="26305"/>
                      <a:pt x="30084" y="12145"/>
                    </a:cubicBezTo>
                    <a:lnTo>
                      <a:pt x="28476" y="8970"/>
                    </a:lnTo>
                    <a:lnTo>
                      <a:pt x="35992" y="12618"/>
                    </a:lnTo>
                    <a:lnTo>
                      <a:pt x="34697" y="21248"/>
                    </a:lnTo>
                    <a:lnTo>
                      <a:pt x="33089" y="18075"/>
                    </a:lnTo>
                    <a:lnTo>
                      <a:pt x="33089" y="18075"/>
                    </a:lnTo>
                    <a:cubicBezTo>
                      <a:pt x="13186" y="30755"/>
                      <a:pt x="4922" y="55591"/>
                      <a:pt x="13279" y="77605"/>
                    </a:cubicBezTo>
                    <a:cubicBezTo>
                      <a:pt x="21636" y="99619"/>
                      <a:pt x="44330" y="112790"/>
                      <a:pt x="67674" y="109174"/>
                    </a:cubicBezTo>
                    <a:cubicBezTo>
                      <a:pt x="91017" y="105559"/>
                      <a:pt x="108627" y="86145"/>
                      <a:pt x="109881" y="62642"/>
                    </a:cubicBezTo>
                    <a:cubicBezTo>
                      <a:pt x="111135" y="39139"/>
                      <a:pt x="95691" y="17975"/>
                      <a:pt x="72864" y="1191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22"/>
              <p:cNvSpPr/>
              <p:nvPr/>
            </p:nvSpPr>
            <p:spPr>
              <a:xfrm>
                <a:off x="9421362" y="2357030"/>
                <a:ext cx="2343300" cy="780300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i="0" u="none" strike="noStrike" cap="none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Стратегия и концепция проекта</a:t>
                </a:r>
                <a:endParaRPr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22"/>
              <p:cNvSpPr/>
              <p:nvPr/>
            </p:nvSpPr>
            <p:spPr>
              <a:xfrm>
                <a:off x="8757132" y="4699459"/>
                <a:ext cx="2824200" cy="739800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i="0" u="none" strike="noStrike" cap="none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Развитие международной команды, тест концепции</a:t>
                </a:r>
                <a:endParaRPr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p22"/>
              <p:cNvSpPr/>
              <p:nvPr/>
            </p:nvSpPr>
            <p:spPr>
              <a:xfrm rot="1340031">
                <a:off x="4278692" y="500156"/>
                <a:ext cx="1312886" cy="395382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accent1">
                  <a:alpha val="498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172;p22"/>
              <p:cNvSpPr/>
              <p:nvPr/>
            </p:nvSpPr>
            <p:spPr>
              <a:xfrm>
                <a:off x="3026232" y="4459723"/>
                <a:ext cx="3238500" cy="581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173;p22"/>
              <p:cNvSpPr/>
              <p:nvPr/>
            </p:nvSpPr>
            <p:spPr>
              <a:xfrm rot="1299835">
                <a:off x="5386899" y="1190745"/>
                <a:ext cx="1601738" cy="3691207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174;p22"/>
              <p:cNvSpPr/>
              <p:nvPr/>
            </p:nvSpPr>
            <p:spPr>
              <a:xfrm>
                <a:off x="7366547" y="2290584"/>
                <a:ext cx="1959047" cy="845966"/>
              </a:xfrm>
              <a:custGeom>
                <a:avLst/>
                <a:gdLst/>
                <a:ahLst/>
                <a:cxnLst/>
                <a:rect l="l" t="t" r="r" b="b"/>
                <a:pathLst>
                  <a:path w="1625765" h="781493" extrusionOk="0">
                    <a:moveTo>
                      <a:pt x="0" y="130251"/>
                    </a:moveTo>
                    <a:cubicBezTo>
                      <a:pt x="0" y="58315"/>
                      <a:pt x="58315" y="0"/>
                      <a:pt x="130251" y="0"/>
                    </a:cubicBezTo>
                    <a:lnTo>
                      <a:pt x="1495514" y="0"/>
                    </a:lnTo>
                    <a:cubicBezTo>
                      <a:pt x="1567450" y="0"/>
                      <a:pt x="1625765" y="58315"/>
                      <a:pt x="1625765" y="130251"/>
                    </a:cubicBezTo>
                    <a:lnTo>
                      <a:pt x="1625765" y="651242"/>
                    </a:lnTo>
                    <a:cubicBezTo>
                      <a:pt x="1625765" y="723178"/>
                      <a:pt x="1567450" y="781493"/>
                      <a:pt x="1495514" y="781493"/>
                    </a:cubicBezTo>
                    <a:lnTo>
                      <a:pt x="130251" y="781493"/>
                    </a:lnTo>
                    <a:cubicBezTo>
                      <a:pt x="58315" y="781493"/>
                      <a:pt x="0" y="723178"/>
                      <a:pt x="0" y="651242"/>
                    </a:cubicBezTo>
                    <a:lnTo>
                      <a:pt x="0" y="130251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425" tIns="72425" rIns="72425" bIns="72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Академическая</a:t>
                </a:r>
                <a:endParaRPr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lnSpc>
                    <a:spcPct val="90000"/>
                  </a:lnSpc>
                  <a:spcBef>
                    <a:spcPts val="490"/>
                  </a:spcBef>
                  <a:spcAft>
                    <a:spcPts val="0"/>
                  </a:spcAft>
                  <a:buNone/>
                </a:pPr>
                <a:r>
                  <a:rPr lang="en-US" sz="1400" b="1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акселерация</a:t>
                </a:r>
                <a:endParaRPr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75" name="Google Shape;175;p22"/>
              <p:cNvGrpSpPr/>
              <p:nvPr/>
            </p:nvGrpSpPr>
            <p:grpSpPr>
              <a:xfrm rot="317050">
                <a:off x="8339397" y="5211027"/>
                <a:ext cx="795940" cy="738937"/>
                <a:chOff x="8659242" y="4807192"/>
                <a:chExt cx="795900" cy="738900"/>
              </a:xfrm>
            </p:grpSpPr>
            <p:sp>
              <p:nvSpPr>
                <p:cNvPr id="176" name="Google Shape;176;p22"/>
                <p:cNvSpPr/>
                <p:nvPr/>
              </p:nvSpPr>
              <p:spPr>
                <a:xfrm rot="2408919">
                  <a:off x="8665891" y="5023360"/>
                  <a:ext cx="782601" cy="306564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i="0" u="none" strike="noStrike" cap="none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" name="Google Shape;177;p22"/>
                <p:cNvSpPr/>
                <p:nvPr/>
              </p:nvSpPr>
              <p:spPr>
                <a:xfrm rot="-3292749">
                  <a:off x="8775064" y="5103868"/>
                  <a:ext cx="273247" cy="355728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8" name="Google Shape;178;p22"/>
              <p:cNvGrpSpPr/>
              <p:nvPr/>
            </p:nvGrpSpPr>
            <p:grpSpPr>
              <a:xfrm rot="-2177540">
                <a:off x="9129328" y="2943169"/>
                <a:ext cx="796793" cy="740093"/>
                <a:chOff x="8660075" y="4805941"/>
                <a:chExt cx="796800" cy="740100"/>
              </a:xfrm>
            </p:grpSpPr>
            <p:sp>
              <p:nvSpPr>
                <p:cNvPr id="179" name="Google Shape;179;p22"/>
                <p:cNvSpPr/>
                <p:nvPr/>
              </p:nvSpPr>
              <p:spPr>
                <a:xfrm rot="2408919">
                  <a:off x="8667174" y="5021960"/>
                  <a:ext cx="782601" cy="30806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i="0" u="none" strike="noStrike" cap="none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0" name="Google Shape;180;p22"/>
                <p:cNvSpPr/>
                <p:nvPr/>
              </p:nvSpPr>
              <p:spPr>
                <a:xfrm rot="-3292176">
                  <a:off x="8776096" y="5103268"/>
                  <a:ext cx="274747" cy="355728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81" name="Google Shape;181;p22"/>
              <p:cNvSpPr/>
              <p:nvPr/>
            </p:nvSpPr>
            <p:spPr>
              <a:xfrm>
                <a:off x="1446663" y="0"/>
                <a:ext cx="4167300" cy="4580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82;p22"/>
              <p:cNvSpPr/>
              <p:nvPr/>
            </p:nvSpPr>
            <p:spPr>
              <a:xfrm rot="1431402">
                <a:off x="3224666" y="511231"/>
                <a:ext cx="3827415" cy="5066332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79180" y="6151"/>
                    </a:moveTo>
                    <a:lnTo>
                      <a:pt x="79180" y="6151"/>
                    </a:lnTo>
                    <a:cubicBezTo>
                      <a:pt x="103185" y="14958"/>
                      <a:pt x="118374" y="39026"/>
                      <a:pt x="116216" y="64840"/>
                    </a:cubicBezTo>
                    <a:cubicBezTo>
                      <a:pt x="114058" y="90654"/>
                      <a:pt x="95092" y="111782"/>
                      <a:pt x="69968" y="116359"/>
                    </a:cubicBezTo>
                    <a:cubicBezTo>
                      <a:pt x="44844" y="120936"/>
                      <a:pt x="19821" y="107822"/>
                      <a:pt x="8952" y="84382"/>
                    </a:cubicBezTo>
                    <a:cubicBezTo>
                      <a:pt x="-1917" y="60941"/>
                      <a:pt x="4075" y="33014"/>
                      <a:pt x="23564" y="16283"/>
                    </a:cubicBezTo>
                    <a:lnTo>
                      <a:pt x="22019" y="13993"/>
                    </a:lnTo>
                    <a:lnTo>
                      <a:pt x="29693" y="15076"/>
                    </a:lnTo>
                    <a:lnTo>
                      <a:pt x="28356" y="23386"/>
                    </a:lnTo>
                    <a:lnTo>
                      <a:pt x="26823" y="21114"/>
                    </a:lnTo>
                    <a:lnTo>
                      <a:pt x="26823" y="21114"/>
                    </a:lnTo>
                    <a:cubicBezTo>
                      <a:pt x="10172" y="36727"/>
                      <a:pt x="5486" y="62059"/>
                      <a:pt x="15363" y="83065"/>
                    </a:cubicBezTo>
                    <a:cubicBezTo>
                      <a:pt x="25239" y="104071"/>
                      <a:pt x="47258" y="115604"/>
                      <a:pt x="69212" y="111269"/>
                    </a:cubicBezTo>
                    <a:cubicBezTo>
                      <a:pt x="91166" y="106934"/>
                      <a:pt x="107673" y="87793"/>
                      <a:pt x="109583" y="64460"/>
                    </a:cubicBezTo>
                    <a:cubicBezTo>
                      <a:pt x="111493" y="41126"/>
                      <a:pt x="98336" y="19318"/>
                      <a:pt x="77408" y="11126"/>
                    </a:cubicBezTo>
                    <a:close/>
                  </a:path>
                </a:pathLst>
              </a:custGeom>
              <a:solidFill>
                <a:schemeClr val="accent1">
                  <a:alpha val="498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183;p22"/>
              <p:cNvSpPr/>
              <p:nvPr/>
            </p:nvSpPr>
            <p:spPr>
              <a:xfrm>
                <a:off x="2542972" y="1277257"/>
                <a:ext cx="1894016" cy="707251"/>
              </a:xfrm>
              <a:custGeom>
                <a:avLst/>
                <a:gdLst/>
                <a:ahLst/>
                <a:cxnLst/>
                <a:rect l="l" t="t" r="r" b="b"/>
                <a:pathLst>
                  <a:path w="1625765" h="781493" extrusionOk="0">
                    <a:moveTo>
                      <a:pt x="0" y="130251"/>
                    </a:moveTo>
                    <a:cubicBezTo>
                      <a:pt x="0" y="58315"/>
                      <a:pt x="58315" y="0"/>
                      <a:pt x="130251" y="0"/>
                    </a:cubicBezTo>
                    <a:lnTo>
                      <a:pt x="1495514" y="0"/>
                    </a:lnTo>
                    <a:cubicBezTo>
                      <a:pt x="1567450" y="0"/>
                      <a:pt x="1625765" y="58315"/>
                      <a:pt x="1625765" y="130251"/>
                    </a:cubicBezTo>
                    <a:lnTo>
                      <a:pt x="1625765" y="651242"/>
                    </a:lnTo>
                    <a:cubicBezTo>
                      <a:pt x="1625765" y="723178"/>
                      <a:pt x="1567450" y="781493"/>
                      <a:pt x="1495514" y="781493"/>
                    </a:cubicBezTo>
                    <a:lnTo>
                      <a:pt x="130251" y="781493"/>
                    </a:lnTo>
                    <a:cubicBezTo>
                      <a:pt x="58315" y="781493"/>
                      <a:pt x="0" y="723178"/>
                      <a:pt x="0" y="651242"/>
                    </a:cubicBezTo>
                    <a:lnTo>
                      <a:pt x="0" y="130251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425" tIns="72425" rIns="72425" bIns="72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Новый виток исследований</a:t>
                </a:r>
                <a:endParaRPr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184;p22"/>
              <p:cNvSpPr/>
              <p:nvPr/>
            </p:nvSpPr>
            <p:spPr>
              <a:xfrm rot="1364998">
                <a:off x="3772334" y="955726"/>
                <a:ext cx="3567009" cy="455987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78558" y="6020"/>
                    </a:moveTo>
                    <a:lnTo>
                      <a:pt x="78558" y="6020"/>
                    </a:lnTo>
                    <a:cubicBezTo>
                      <a:pt x="102812" y="14579"/>
                      <a:pt x="118299" y="38656"/>
                      <a:pt x="116236" y="64593"/>
                    </a:cubicBezTo>
                    <a:cubicBezTo>
                      <a:pt x="114172" y="90530"/>
                      <a:pt x="95079" y="111782"/>
                      <a:pt x="69785" y="116295"/>
                    </a:cubicBezTo>
                    <a:cubicBezTo>
                      <a:pt x="44491" y="120808"/>
                      <a:pt x="19380" y="107443"/>
                      <a:pt x="8696" y="83780"/>
                    </a:cubicBezTo>
                    <a:cubicBezTo>
                      <a:pt x="-1989" y="60117"/>
                      <a:pt x="4449" y="32129"/>
                      <a:pt x="24358" y="15690"/>
                    </a:cubicBezTo>
                    <a:lnTo>
                      <a:pt x="22795" y="13289"/>
                    </a:lnTo>
                    <a:lnTo>
                      <a:pt x="30487" y="14676"/>
                    </a:lnTo>
                    <a:lnTo>
                      <a:pt x="29131" y="23020"/>
                    </a:lnTo>
                    <a:lnTo>
                      <a:pt x="27578" y="20635"/>
                    </a:lnTo>
                    <a:lnTo>
                      <a:pt x="27578" y="20635"/>
                    </a:lnTo>
                    <a:cubicBezTo>
                      <a:pt x="10513" y="35915"/>
                      <a:pt x="5400" y="61230"/>
                      <a:pt x="15105" y="82388"/>
                    </a:cubicBezTo>
                    <a:cubicBezTo>
                      <a:pt x="24811" y="103546"/>
                      <a:pt x="46921" y="115286"/>
                      <a:pt x="69041" y="111025"/>
                    </a:cubicBezTo>
                    <a:cubicBezTo>
                      <a:pt x="91160" y="106764"/>
                      <a:pt x="107789" y="87563"/>
                      <a:pt x="109603" y="64186"/>
                    </a:cubicBezTo>
                    <a:cubicBezTo>
                      <a:pt x="111418" y="40809"/>
                      <a:pt x="97967" y="19069"/>
                      <a:pt x="76793" y="11155"/>
                    </a:cubicBezTo>
                    <a:close/>
                  </a:path>
                </a:pathLst>
              </a:custGeom>
              <a:solidFill>
                <a:schemeClr val="accent1">
                  <a:alpha val="498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22"/>
              <p:cNvSpPr/>
              <p:nvPr/>
            </p:nvSpPr>
            <p:spPr>
              <a:xfrm>
                <a:off x="5444004" y="1443179"/>
                <a:ext cx="1893900" cy="3888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186;p22"/>
              <p:cNvSpPr/>
              <p:nvPr/>
            </p:nvSpPr>
            <p:spPr>
              <a:xfrm>
                <a:off x="3792997" y="3937384"/>
                <a:ext cx="1757400" cy="617700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i="0" u="none" strike="noStrike" cap="none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Продукт/ услуга/ РИД</a:t>
                </a:r>
                <a:endParaRPr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7" name="Google Shape;187;p22"/>
              <p:cNvGrpSpPr/>
              <p:nvPr/>
            </p:nvGrpSpPr>
            <p:grpSpPr>
              <a:xfrm>
                <a:off x="5688480" y="2549775"/>
                <a:ext cx="1530300" cy="1528800"/>
                <a:chOff x="5656819" y="2581065"/>
                <a:chExt cx="1530300" cy="1528800"/>
              </a:xfrm>
            </p:grpSpPr>
            <p:sp>
              <p:nvSpPr>
                <p:cNvPr id="188" name="Google Shape;188;p22"/>
                <p:cNvSpPr/>
                <p:nvPr/>
              </p:nvSpPr>
              <p:spPr>
                <a:xfrm>
                  <a:off x="5656819" y="2581065"/>
                  <a:ext cx="1530300" cy="1528800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 cmpd="sng">
                  <a:solidFill>
                    <a:srgbClr val="395E89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" name="Google Shape;189;p22"/>
                <p:cNvSpPr txBox="1"/>
                <p:nvPr/>
              </p:nvSpPr>
              <p:spPr>
                <a:xfrm>
                  <a:off x="5704443" y="3054186"/>
                  <a:ext cx="1393800" cy="565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 b="1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РИПТИ</a:t>
                  </a:r>
                  <a:endParaRPr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90" name="Google Shape;190;p22"/>
              <p:cNvSpPr/>
              <p:nvPr/>
            </p:nvSpPr>
            <p:spPr>
              <a:xfrm>
                <a:off x="5550368" y="916077"/>
                <a:ext cx="1841179" cy="562675"/>
              </a:xfrm>
              <a:custGeom>
                <a:avLst/>
                <a:gdLst/>
                <a:ahLst/>
                <a:cxnLst/>
                <a:rect l="l" t="t" r="r" b="b"/>
                <a:pathLst>
                  <a:path w="1625765" h="781493" extrusionOk="0">
                    <a:moveTo>
                      <a:pt x="0" y="130251"/>
                    </a:moveTo>
                    <a:cubicBezTo>
                      <a:pt x="0" y="58315"/>
                      <a:pt x="58315" y="0"/>
                      <a:pt x="130251" y="0"/>
                    </a:cubicBezTo>
                    <a:lnTo>
                      <a:pt x="1495514" y="0"/>
                    </a:lnTo>
                    <a:cubicBezTo>
                      <a:pt x="1567450" y="0"/>
                      <a:pt x="1625765" y="58315"/>
                      <a:pt x="1625765" y="130251"/>
                    </a:cubicBezTo>
                    <a:lnTo>
                      <a:pt x="1625765" y="651242"/>
                    </a:lnTo>
                    <a:cubicBezTo>
                      <a:pt x="1625765" y="723178"/>
                      <a:pt x="1567450" y="781493"/>
                      <a:pt x="1495514" y="781493"/>
                    </a:cubicBezTo>
                    <a:lnTo>
                      <a:pt x="130251" y="781493"/>
                    </a:lnTo>
                    <a:cubicBezTo>
                      <a:pt x="58315" y="781493"/>
                      <a:pt x="0" y="723178"/>
                      <a:pt x="0" y="651242"/>
                    </a:cubicBezTo>
                    <a:lnTo>
                      <a:pt x="0" y="130251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425" tIns="72425" rIns="72425" bIns="72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Сбор проектов</a:t>
                </a:r>
                <a:endParaRPr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191;p22"/>
              <p:cNvSpPr/>
              <p:nvPr/>
            </p:nvSpPr>
            <p:spPr>
              <a:xfrm>
                <a:off x="1819404" y="4148543"/>
                <a:ext cx="1892700" cy="868500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i="0" u="none" strike="noStrike" cap="none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Научное открытие, публикации</a:t>
                </a:r>
                <a:endParaRPr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192;p22"/>
              <p:cNvSpPr/>
              <p:nvPr/>
            </p:nvSpPr>
            <p:spPr>
              <a:xfrm>
                <a:off x="3632659" y="4580385"/>
                <a:ext cx="1959047" cy="845966"/>
              </a:xfrm>
              <a:custGeom>
                <a:avLst/>
                <a:gdLst/>
                <a:ahLst/>
                <a:cxnLst/>
                <a:rect l="l" t="t" r="r" b="b"/>
                <a:pathLst>
                  <a:path w="1625765" h="781493" extrusionOk="0">
                    <a:moveTo>
                      <a:pt x="0" y="130251"/>
                    </a:moveTo>
                    <a:cubicBezTo>
                      <a:pt x="0" y="58315"/>
                      <a:pt x="58315" y="0"/>
                      <a:pt x="130251" y="0"/>
                    </a:cubicBezTo>
                    <a:lnTo>
                      <a:pt x="1495514" y="0"/>
                    </a:lnTo>
                    <a:cubicBezTo>
                      <a:pt x="1567450" y="0"/>
                      <a:pt x="1625765" y="58315"/>
                      <a:pt x="1625765" y="130251"/>
                    </a:cubicBezTo>
                    <a:lnTo>
                      <a:pt x="1625765" y="651242"/>
                    </a:lnTo>
                    <a:cubicBezTo>
                      <a:pt x="1625765" y="723178"/>
                      <a:pt x="1567450" y="781493"/>
                      <a:pt x="1495514" y="781493"/>
                    </a:cubicBezTo>
                    <a:lnTo>
                      <a:pt x="130251" y="781493"/>
                    </a:lnTo>
                    <a:cubicBezTo>
                      <a:pt x="58315" y="781493"/>
                      <a:pt x="0" y="723178"/>
                      <a:pt x="0" y="651242"/>
                    </a:cubicBezTo>
                    <a:lnTo>
                      <a:pt x="0" y="130251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425" tIns="72425" rIns="72425" bIns="72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Международная </a:t>
                </a:r>
                <a:endParaRPr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проектная работа</a:t>
                </a:r>
                <a:endParaRPr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93" name="Google Shape;193;p22"/>
              <p:cNvGrpSpPr/>
              <p:nvPr/>
            </p:nvGrpSpPr>
            <p:grpSpPr>
              <a:xfrm>
                <a:off x="3026232" y="157178"/>
                <a:ext cx="1041389" cy="490500"/>
                <a:chOff x="92861" y="1180675"/>
                <a:chExt cx="1041389" cy="490500"/>
              </a:xfrm>
            </p:grpSpPr>
            <p:sp>
              <p:nvSpPr>
                <p:cNvPr id="194" name="Google Shape;194;p22"/>
                <p:cNvSpPr/>
                <p:nvPr/>
              </p:nvSpPr>
              <p:spPr>
                <a:xfrm>
                  <a:off x="92861" y="1180675"/>
                  <a:ext cx="544500" cy="490500"/>
                </a:xfrm>
                <a:prstGeom prst="smileyFace">
                  <a:avLst>
                    <a:gd name="adj" fmla="val 4653"/>
                  </a:avLst>
                </a:prstGeom>
                <a:gradFill>
                  <a:gsLst>
                    <a:gs pos="0">
                      <a:srgbClr val="A9BCDB"/>
                    </a:gs>
                    <a:gs pos="50000">
                      <a:srgbClr val="9BB1D4"/>
                    </a:gs>
                    <a:gs pos="100000">
                      <a:srgbClr val="8AA6D1"/>
                    </a:gs>
                  </a:gsLst>
                  <a:lin ang="5400012" scaled="0"/>
                </a:gradFill>
                <a:ln w="9525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" name="Google Shape;195;p22"/>
                <p:cNvSpPr/>
                <p:nvPr/>
              </p:nvSpPr>
              <p:spPr>
                <a:xfrm>
                  <a:off x="345274" y="1180675"/>
                  <a:ext cx="544500" cy="490500"/>
                </a:xfrm>
                <a:prstGeom prst="smileyFace">
                  <a:avLst>
                    <a:gd name="adj" fmla="val 4653"/>
                  </a:avLst>
                </a:prstGeom>
                <a:gradFill>
                  <a:gsLst>
                    <a:gs pos="0">
                      <a:srgbClr val="A9BCDB"/>
                    </a:gs>
                    <a:gs pos="50000">
                      <a:srgbClr val="9BB1D4"/>
                    </a:gs>
                    <a:gs pos="100000">
                      <a:srgbClr val="8AA6D1"/>
                    </a:gs>
                  </a:gsLst>
                  <a:lin ang="5400012" scaled="0"/>
                </a:gradFill>
                <a:ln w="9525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" name="Google Shape;196;p22"/>
                <p:cNvSpPr/>
                <p:nvPr/>
              </p:nvSpPr>
              <p:spPr>
                <a:xfrm>
                  <a:off x="589750" y="1180675"/>
                  <a:ext cx="544500" cy="490500"/>
                </a:xfrm>
                <a:prstGeom prst="smileyFace">
                  <a:avLst>
                    <a:gd name="adj" fmla="val 4653"/>
                  </a:avLst>
                </a:prstGeom>
                <a:gradFill>
                  <a:gsLst>
                    <a:gs pos="0">
                      <a:srgbClr val="A9BCDB"/>
                    </a:gs>
                    <a:gs pos="50000">
                      <a:srgbClr val="9BB1D4"/>
                    </a:gs>
                    <a:gs pos="100000">
                      <a:srgbClr val="8AA6D1"/>
                    </a:gs>
                  </a:gsLst>
                  <a:lin ang="5400012" scaled="0"/>
                </a:gradFill>
                <a:ln w="9525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97" name="Google Shape;197;p22"/>
              <p:cNvSpPr/>
              <p:nvPr/>
            </p:nvSpPr>
            <p:spPr>
              <a:xfrm>
                <a:off x="5550369" y="89176"/>
                <a:ext cx="1808100" cy="765000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i="0" u="none" strike="noStrike" cap="none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Технические решения</a:t>
                </a:r>
                <a:endParaRPr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198;p22"/>
              <p:cNvSpPr/>
              <p:nvPr/>
            </p:nvSpPr>
            <p:spPr>
              <a:xfrm>
                <a:off x="6941342" y="4568630"/>
                <a:ext cx="1654216" cy="707251"/>
              </a:xfrm>
              <a:custGeom>
                <a:avLst/>
                <a:gdLst/>
                <a:ahLst/>
                <a:cxnLst/>
                <a:rect l="l" t="t" r="r" b="b"/>
                <a:pathLst>
                  <a:path w="1625765" h="781493" extrusionOk="0">
                    <a:moveTo>
                      <a:pt x="0" y="130251"/>
                    </a:moveTo>
                    <a:cubicBezTo>
                      <a:pt x="0" y="58315"/>
                      <a:pt x="58315" y="0"/>
                      <a:pt x="130251" y="0"/>
                    </a:cubicBezTo>
                    <a:lnTo>
                      <a:pt x="1495514" y="0"/>
                    </a:lnTo>
                    <a:cubicBezTo>
                      <a:pt x="1567450" y="0"/>
                      <a:pt x="1625765" y="58315"/>
                      <a:pt x="1625765" y="130251"/>
                    </a:cubicBezTo>
                    <a:lnTo>
                      <a:pt x="1625765" y="651242"/>
                    </a:lnTo>
                    <a:cubicBezTo>
                      <a:pt x="1625765" y="723178"/>
                      <a:pt x="1567450" y="781493"/>
                      <a:pt x="1495514" y="781493"/>
                    </a:cubicBezTo>
                    <a:lnTo>
                      <a:pt x="130251" y="781493"/>
                    </a:lnTo>
                    <a:cubicBezTo>
                      <a:pt x="58315" y="781493"/>
                      <a:pt x="0" y="723178"/>
                      <a:pt x="0" y="651242"/>
                    </a:cubicBezTo>
                    <a:lnTo>
                      <a:pt x="0" y="130251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425" tIns="72425" rIns="72425" bIns="72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Мероприятия</a:t>
                </a:r>
                <a:endParaRPr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matching</a:t>
                </a:r>
                <a:endParaRPr sz="14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199;p22"/>
              <p:cNvSpPr/>
              <p:nvPr/>
            </p:nvSpPr>
            <p:spPr>
              <a:xfrm>
                <a:off x="3629680" y="2435078"/>
                <a:ext cx="1576992" cy="1152702"/>
              </a:xfrm>
              <a:custGeom>
                <a:avLst/>
                <a:gdLst/>
                <a:ahLst/>
                <a:cxnLst/>
                <a:rect l="l" t="t" r="r" b="b"/>
                <a:pathLst>
                  <a:path w="1625765" h="781493" extrusionOk="0">
                    <a:moveTo>
                      <a:pt x="0" y="130251"/>
                    </a:moveTo>
                    <a:cubicBezTo>
                      <a:pt x="0" y="58315"/>
                      <a:pt x="58315" y="0"/>
                      <a:pt x="130251" y="0"/>
                    </a:cubicBezTo>
                    <a:lnTo>
                      <a:pt x="1495514" y="0"/>
                    </a:lnTo>
                    <a:cubicBezTo>
                      <a:pt x="1567450" y="0"/>
                      <a:pt x="1625765" y="58315"/>
                      <a:pt x="1625765" y="130251"/>
                    </a:cubicBezTo>
                    <a:lnTo>
                      <a:pt x="1625765" y="651242"/>
                    </a:lnTo>
                    <a:cubicBezTo>
                      <a:pt x="1625765" y="723178"/>
                      <a:pt x="1567450" y="781493"/>
                      <a:pt x="1495514" y="781493"/>
                    </a:cubicBezTo>
                    <a:lnTo>
                      <a:pt x="130251" y="781493"/>
                    </a:lnTo>
                    <a:cubicBezTo>
                      <a:pt x="58315" y="781493"/>
                      <a:pt x="0" y="723178"/>
                      <a:pt x="0" y="651242"/>
                    </a:cubicBezTo>
                    <a:lnTo>
                      <a:pt x="0" y="130251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425" tIns="72425" rIns="72425" bIns="72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Трансфер технологий/</a:t>
                </a:r>
                <a:endParaRPr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совместный бизнес</a:t>
                </a:r>
                <a:endParaRPr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0" name="Google Shape;200;p22"/>
            <p:cNvSpPr/>
            <p:nvPr/>
          </p:nvSpPr>
          <p:spPr>
            <a:xfrm>
              <a:off x="4019550" y="266700"/>
              <a:ext cx="736500" cy="395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12700" cap="flat" cmpd="sng">
              <a:solidFill>
                <a:srgbClr val="395E8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22"/>
            <p:cNvSpPr txBox="1"/>
            <p:nvPr/>
          </p:nvSpPr>
          <p:spPr>
            <a:xfrm>
              <a:off x="8339247" y="389030"/>
              <a:ext cx="3438300" cy="90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1. Привлечение научных групп РФ и Индии с перспективными научно-техническими проектами</a:t>
              </a:r>
              <a:r>
                <a:rPr lang="en-US" sz="1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22"/>
            <p:cNvSpPr txBox="1"/>
            <p:nvPr/>
          </p:nvSpPr>
          <p:spPr>
            <a:xfrm>
              <a:off x="9493251" y="3201987"/>
              <a:ext cx="3270900" cy="143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2. Обучение проектным навыкам. Аналитика, рыночные эксперты РФ и Индии, упаковка проектов. </a:t>
              </a:r>
              <a:endPara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22"/>
            <p:cNvSpPr txBox="1"/>
            <p:nvPr/>
          </p:nvSpPr>
          <p:spPr>
            <a:xfrm>
              <a:off x="8528050" y="5595938"/>
              <a:ext cx="3716400" cy="143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3. Форумы, конференции, встречи, переговоры с партнерами, стейкхолдерами, клиентами, заказчиками РФ и Индии. </a:t>
              </a:r>
              <a:endPara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22"/>
            <p:cNvSpPr txBox="1"/>
            <p:nvPr/>
          </p:nvSpPr>
          <p:spPr>
            <a:xfrm>
              <a:off x="1307780" y="5414963"/>
              <a:ext cx="2664000" cy="90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4. Международные программы поддержки, гранты, инвестиции</a:t>
              </a:r>
              <a:r>
                <a:rPr lang="en-US" sz="1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22"/>
            <p:cNvSpPr/>
            <p:nvPr/>
          </p:nvSpPr>
          <p:spPr>
            <a:xfrm rot="10800000">
              <a:off x="1347144" y="1650118"/>
              <a:ext cx="736500" cy="276000"/>
            </a:xfrm>
            <a:prstGeom prst="rightArrow">
              <a:avLst>
                <a:gd name="adj1" fmla="val 50000"/>
                <a:gd name="adj2" fmla="val 50000"/>
              </a:avLst>
            </a:prstGeom>
            <a:gradFill>
              <a:gsLst>
                <a:gs pos="0">
                  <a:srgbClr val="A9BCDB"/>
                </a:gs>
                <a:gs pos="50000">
                  <a:srgbClr val="9BB1D4"/>
                </a:gs>
                <a:gs pos="100000">
                  <a:srgbClr val="8AA6D1"/>
                </a:gs>
              </a:gsLst>
              <a:lin ang="5400012" scaled="0"/>
            </a:gradFill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22"/>
            <p:cNvSpPr/>
            <p:nvPr/>
          </p:nvSpPr>
          <p:spPr>
            <a:xfrm rot="10800000">
              <a:off x="2344037" y="2939549"/>
              <a:ext cx="814500" cy="279900"/>
            </a:xfrm>
            <a:prstGeom prst="rightArrow">
              <a:avLst>
                <a:gd name="adj1" fmla="val 50000"/>
                <a:gd name="adj2" fmla="val 50000"/>
              </a:avLst>
            </a:prstGeom>
            <a:gradFill>
              <a:gsLst>
                <a:gs pos="0">
                  <a:srgbClr val="A9BCDB"/>
                </a:gs>
                <a:gs pos="50000">
                  <a:srgbClr val="9BB1D4"/>
                </a:gs>
                <a:gs pos="100000">
                  <a:srgbClr val="8AA6D1"/>
                </a:gs>
              </a:gsLst>
              <a:lin ang="5400012" scaled="0"/>
            </a:gradFill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8" name="Google Shape;208;p22"/>
          <p:cNvSpPr txBox="1"/>
          <p:nvPr/>
        </p:nvSpPr>
        <p:spPr>
          <a:xfrm>
            <a:off x="4989342" y="6405205"/>
            <a:ext cx="1100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Обр. связь</a:t>
            </a:r>
            <a:endParaRPr sz="1600" i="0" u="none" strike="noStrike" cap="none">
              <a:solidFill>
                <a:srgbClr val="538C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2"/>
          <p:cNvSpPr txBox="1"/>
          <p:nvPr/>
        </p:nvSpPr>
        <p:spPr>
          <a:xfrm rot="-4981915">
            <a:off x="7411748" y="4331492"/>
            <a:ext cx="1100428" cy="338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Обр. связь</a:t>
            </a:r>
            <a:endParaRPr sz="1600" i="0" u="none" strike="noStrike" cap="none">
              <a:solidFill>
                <a:srgbClr val="538C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2"/>
          <p:cNvSpPr txBox="1"/>
          <p:nvPr/>
        </p:nvSpPr>
        <p:spPr>
          <a:xfrm rot="2517896">
            <a:off x="6771119" y="2150247"/>
            <a:ext cx="1100241" cy="338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0" u="none" strike="noStrike" cap="none" dirty="0" err="1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Обр</a:t>
            </a:r>
            <a:r>
              <a:rPr lang="en-US" sz="1600" i="0" u="none" strike="noStrike" cap="none" dirty="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600" i="0" u="none" strike="noStrike" cap="none" dirty="0" err="1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связь</a:t>
            </a:r>
            <a:endParaRPr sz="1600" i="0" u="none" strike="noStrike" cap="none" dirty="0">
              <a:solidFill>
                <a:srgbClr val="538C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96;p16">
            <a:extLst>
              <a:ext uri="{FF2B5EF4-FFF2-40B4-BE49-F238E27FC236}">
                <a16:creationId xmlns:a16="http://schemas.microsoft.com/office/drawing/2014/main" id="{A2C1DF30-DA65-38DF-9EBF-8A504880AA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3951" y="1588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AB1"/>
              </a:buClr>
              <a:buSzPts val="4400"/>
              <a:buFont typeface="Calibri"/>
              <a:buNone/>
            </a:pPr>
            <a:r>
              <a:rPr lang="ru-RU" sz="4400" b="1" dirty="0">
                <a:solidFill>
                  <a:srgbClr val="666AB1"/>
                </a:solidFill>
                <a:latin typeface="Calibri"/>
                <a:ea typeface="Calibri"/>
                <a:cs typeface="Calibri"/>
                <a:sym typeface="Calibri"/>
              </a:rPr>
              <a:t>Функциональная схема платформы</a:t>
            </a:r>
            <a:endParaRPr dirty="0">
              <a:solidFill>
                <a:srgbClr val="666AB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89C6B7-6000-5E95-F10E-5851ADC46015}"/>
              </a:ext>
            </a:extLst>
          </p:cNvPr>
          <p:cNvSpPr txBox="1"/>
          <p:nvPr/>
        </p:nvSpPr>
        <p:spPr>
          <a:xfrm>
            <a:off x="11565067" y="6463404"/>
            <a:ext cx="802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8450" y="1219200"/>
            <a:ext cx="8735100" cy="542223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96;p16">
            <a:extLst>
              <a:ext uri="{FF2B5EF4-FFF2-40B4-BE49-F238E27FC236}">
                <a16:creationId xmlns:a16="http://schemas.microsoft.com/office/drawing/2014/main" id="{7FB3B8E7-B168-70BA-326B-6EAB9AF2A3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3951" y="1588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AB1"/>
              </a:buClr>
              <a:buSzPts val="4400"/>
              <a:buFont typeface="Calibri"/>
              <a:buNone/>
            </a:pPr>
            <a:r>
              <a:rPr lang="ru-RU" sz="4400" b="1" dirty="0">
                <a:solidFill>
                  <a:srgbClr val="666AB1"/>
                </a:solidFill>
                <a:latin typeface="Calibri"/>
                <a:ea typeface="Calibri"/>
                <a:cs typeface="Calibri"/>
                <a:sym typeface="Calibri"/>
              </a:rPr>
              <a:t>Разделы цифровой платформы</a:t>
            </a:r>
            <a:endParaRPr dirty="0">
              <a:solidFill>
                <a:srgbClr val="666AB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3C1241-62F7-EBC8-ACCE-2475F110B0A9}"/>
              </a:ext>
            </a:extLst>
          </p:cNvPr>
          <p:cNvSpPr txBox="1"/>
          <p:nvPr/>
        </p:nvSpPr>
        <p:spPr>
          <a:xfrm>
            <a:off x="11565067" y="6463404"/>
            <a:ext cx="802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1700</Words>
  <Application>Microsoft Office PowerPoint</Application>
  <PresentationFormat>Широкоэкранный</PresentationFormat>
  <Paragraphs>273</Paragraphs>
  <Slides>18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Roboto</vt:lpstr>
      <vt:lpstr>Wingdings</vt:lpstr>
      <vt:lpstr>Calibri</vt:lpstr>
      <vt:lpstr>Noto Sans Symbols</vt:lpstr>
      <vt:lpstr>Tahoma</vt:lpstr>
      <vt:lpstr>Office Theme</vt:lpstr>
      <vt:lpstr>Российско-Индийская Платформа  Технологий и Инноваций</vt:lpstr>
      <vt:lpstr>Проблемное поле</vt:lpstr>
      <vt:lpstr>Презентация PowerPoint</vt:lpstr>
      <vt:lpstr>Презентация PowerPoint</vt:lpstr>
      <vt:lpstr>Направления программ “Make in India” и “Self-Reliant India”</vt:lpstr>
      <vt:lpstr>Почему платформа?</vt:lpstr>
      <vt:lpstr>Презентация PowerPoint</vt:lpstr>
      <vt:lpstr>Функциональная схема платформы</vt:lpstr>
      <vt:lpstr>Разделы цифровой платформы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Российско-Индийская Платформа  Технологий и Инноваций</dc:title>
  <dc:creator>Дарья Тутуева</dc:creator>
  <cp:lastModifiedBy>Дарья Тутуева</cp:lastModifiedBy>
  <cp:revision>10</cp:revision>
  <dcterms:modified xsi:type="dcterms:W3CDTF">2022-12-11T11:30:44Z</dcterms:modified>
</cp:coreProperties>
</file>