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j/XUPDlgtMnp9k26+e+fblGI89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D57256-8091-47A6-B7A8-0E9B0AC5CB07}">
  <a:tblStyle styleId="{FAD57256-8091-47A6-B7A8-0E9B0AC5CB0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F884BB5-0663-461A-87E3-C2DB1EEEE99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914C8F52-C6CF-4939-A033-F3F8A0FB688F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b480cf143e_5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b480cf143e_5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b480cf143e_5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b480cf143e_5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b480cf143e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b480cf143e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b607714687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b60771468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b480cf143e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b480cf143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b6077146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1b607714687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b60771468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b607714687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36.jpg"/><Relationship Id="rId5" Type="http://schemas.openxmlformats.org/officeDocument/2006/relationships/image" Target="../media/image1.png"/><Relationship Id="rId6" Type="http://schemas.openxmlformats.org/officeDocument/2006/relationships/image" Target="../media/image35.jpg"/><Relationship Id="rId7" Type="http://schemas.openxmlformats.org/officeDocument/2006/relationships/image" Target="../media/image31.jpg"/><Relationship Id="rId8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ryhtik_dn@spbstu.ru" TargetMode="External"/><Relationship Id="rId4" Type="http://schemas.openxmlformats.org/officeDocument/2006/relationships/hyperlink" Target="mailto:evseeva_sa@spbstu.ru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Relationship Id="rId4" Type="http://schemas.openxmlformats.org/officeDocument/2006/relationships/image" Target="../media/image33.png"/><Relationship Id="rId5" Type="http://schemas.openxmlformats.org/officeDocument/2006/relationships/image" Target="../media/image25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26.png"/><Relationship Id="rId11" Type="http://schemas.openxmlformats.org/officeDocument/2006/relationships/image" Target="../media/image11.png"/><Relationship Id="rId10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20.png"/><Relationship Id="rId15" Type="http://schemas.openxmlformats.org/officeDocument/2006/relationships/image" Target="../media/image3.png"/><Relationship Id="rId14" Type="http://schemas.openxmlformats.org/officeDocument/2006/relationships/image" Target="../media/image19.png"/><Relationship Id="rId17" Type="http://schemas.openxmlformats.org/officeDocument/2006/relationships/image" Target="../media/image12.png"/><Relationship Id="rId16" Type="http://schemas.openxmlformats.org/officeDocument/2006/relationships/image" Target="../media/image13.png"/><Relationship Id="rId5" Type="http://schemas.openxmlformats.org/officeDocument/2006/relationships/image" Target="../media/image15.png"/><Relationship Id="rId19" Type="http://schemas.openxmlformats.org/officeDocument/2006/relationships/image" Target="../media/image21.png"/><Relationship Id="rId6" Type="http://schemas.openxmlformats.org/officeDocument/2006/relationships/image" Target="../media/image23.png"/><Relationship Id="rId18" Type="http://schemas.openxmlformats.org/officeDocument/2006/relationships/image" Target="../media/image22.png"/><Relationship Id="rId7" Type="http://schemas.openxmlformats.org/officeDocument/2006/relationships/image" Target="../media/image14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928400" y="1900100"/>
            <a:ext cx="83352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5600" u="none" cap="none" strike="noStrike">
                <a:solidFill>
                  <a:schemeClr val="dk1"/>
                </a:solidFill>
              </a:rPr>
              <a:t>Мотивация кадров </a:t>
            </a:r>
            <a:r>
              <a:rPr b="1" lang="ru-RU" sz="5600">
                <a:solidFill>
                  <a:schemeClr val="dk1"/>
                </a:solidFill>
              </a:rPr>
              <a:t>3</a:t>
            </a:r>
            <a:r>
              <a:rPr b="1" i="0" lang="ru-RU" sz="5600" u="none" cap="none" strike="noStrike">
                <a:solidFill>
                  <a:schemeClr val="dk1"/>
                </a:solidFill>
              </a:rPr>
              <a:t>.0</a:t>
            </a:r>
            <a:endParaRPr sz="3400"/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75" y="191872"/>
            <a:ext cx="2858842" cy="8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4675" y="279701"/>
            <a:ext cx="2285125" cy="5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0975" y="2926900"/>
            <a:ext cx="5486700" cy="367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b480cf143e_5_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b480cf143e_5_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g1b480cf143e_5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b480cf143e_5_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b480cf143e_5_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g1b480cf143e_5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b480cf143e_5_18"/>
          <p:cNvSpPr txBox="1"/>
          <p:nvPr/>
        </p:nvSpPr>
        <p:spPr>
          <a:xfrm>
            <a:off x="2563900" y="1810875"/>
            <a:ext cx="14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/>
          <p:nvPr>
            <p:ph type="title"/>
          </p:nvPr>
        </p:nvSpPr>
        <p:spPr>
          <a:xfrm>
            <a:off x="358175" y="-12"/>
            <a:ext cx="54564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Команда проекта </a:t>
            </a:r>
            <a:endParaRPr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1"/>
          <p:cNvSpPr txBox="1"/>
          <p:nvPr>
            <p:ph idx="1" type="body"/>
          </p:nvPr>
        </p:nvSpPr>
        <p:spPr>
          <a:xfrm>
            <a:off x="7289825" y="2895425"/>
            <a:ext cx="4423800" cy="24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latin typeface="Arial"/>
                <a:ea typeface="Arial"/>
                <a:cs typeface="Arial"/>
                <a:sym typeface="Arial"/>
              </a:rPr>
              <a:t>Анастасия Дубиненко (ИППТ)–</a:t>
            </a:r>
            <a:r>
              <a:rPr lang="ru-RU" sz="1800">
                <a:latin typeface="Arial"/>
                <a:ea typeface="Arial"/>
                <a:cs typeface="Arial"/>
                <a:sym typeface="Arial"/>
              </a:rPr>
              <a:t> HR, анализ </a:t>
            </a:r>
            <a:r>
              <a:rPr i="0" lang="ru-RU" sz="1800">
                <a:latin typeface="Arial"/>
                <a:ea typeface="Arial"/>
                <a:cs typeface="Arial"/>
                <a:sym typeface="Arial"/>
              </a:rPr>
              <a:t>работы и отчетность</a:t>
            </a:r>
            <a:r>
              <a:rPr b="1" i="0" lang="ru-RU" sz="18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0" lang="ru-RU" sz="1800">
                <a:latin typeface="Arial"/>
                <a:ea typeface="Arial"/>
                <a:cs typeface="Arial"/>
                <a:sym typeface="Arial"/>
              </a:rPr>
              <a:t>формирование кадровой политики, разработка модели мотивации персоналом, отслеживание ситуацию на рынке/университете/отрасли, формирование положения о кадровом резерве.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7612" y="104601"/>
            <a:ext cx="1509175" cy="3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8500" y="98463"/>
            <a:ext cx="1755490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4175" y="98463"/>
            <a:ext cx="441722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7825" y="2858475"/>
            <a:ext cx="1755499" cy="20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35025" y="4752626"/>
            <a:ext cx="1509200" cy="203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13988" y="820850"/>
            <a:ext cx="1862575" cy="186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0300" y="1089800"/>
            <a:ext cx="1413026" cy="21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 txBox="1"/>
          <p:nvPr/>
        </p:nvSpPr>
        <p:spPr>
          <a:xfrm>
            <a:off x="1997275" y="1089800"/>
            <a:ext cx="3000000" cy="2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700" u="sng">
                <a:solidFill>
                  <a:schemeClr val="dk1"/>
                </a:solidFill>
              </a:rPr>
              <a:t>Дарья Рыхтик  (ИПМЭиТ, ВШПМ) </a:t>
            </a:r>
            <a:r>
              <a:rPr lang="ru-RU" sz="1700">
                <a:solidFill>
                  <a:schemeClr val="dk1"/>
                </a:solidFill>
              </a:rPr>
              <a:t>– менеджмент, ответственный исполнитель за достижение общей цели, отвечает за планирование, управляют ресурсами, распределение задачи, контроль сроков и работы.</a:t>
            </a:r>
            <a:endParaRPr sz="1300"/>
          </a:p>
        </p:txBody>
      </p:sp>
      <p:sp>
        <p:nvSpPr>
          <p:cNvPr id="260" name="Google Shape;260;p11"/>
          <p:cNvSpPr txBox="1"/>
          <p:nvPr/>
        </p:nvSpPr>
        <p:spPr>
          <a:xfrm>
            <a:off x="7584125" y="715913"/>
            <a:ext cx="41295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ru-RU" sz="1700" u="sng">
                <a:solidFill>
                  <a:schemeClr val="dk1"/>
                </a:solidFill>
              </a:rPr>
              <a:t>Светлана Евсеева (ИПМЭиТ, ВШАУ)- </a:t>
            </a:r>
            <a:r>
              <a:rPr lang="ru-RU" sz="1700">
                <a:solidFill>
                  <a:schemeClr val="dk1"/>
                </a:solidFill>
              </a:rPr>
              <a:t>аналитика, формирование концепции проекта, сбор требований от пользователей и стейкхолдеров, формирование архитектуры системы мотивации по согласованию с ЛПР, тестирование решений, разработка бизнес плана.</a:t>
            </a:r>
            <a:endParaRPr sz="1300"/>
          </a:p>
        </p:txBody>
      </p:sp>
      <p:sp>
        <p:nvSpPr>
          <p:cNvPr id="261" name="Google Shape;261;p11"/>
          <p:cNvSpPr txBox="1"/>
          <p:nvPr/>
        </p:nvSpPr>
        <p:spPr>
          <a:xfrm>
            <a:off x="2224075" y="3228300"/>
            <a:ext cx="2546400" cy="21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</a:rPr>
              <a:t>Ольга Кальченко (ИПМЭиТ, ВШПМ)- </a:t>
            </a:r>
            <a:r>
              <a:rPr lang="ru-RU" sz="1800">
                <a:solidFill>
                  <a:schemeClr val="dk1"/>
                </a:solidFill>
              </a:rPr>
              <a:t>обоснование жизнеспособности проекта, подготовка документации, составление сметы проекта.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5944236" y="5178300"/>
            <a:ext cx="5208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</a:rPr>
              <a:t>Евгений Павлов (ИКНТ, ВШПИ) – </a:t>
            </a:r>
            <a:r>
              <a:rPr lang="ru-RU" sz="1800">
                <a:solidFill>
                  <a:schemeClr val="dk1"/>
                </a:solidFill>
              </a:rPr>
              <a:t>ИТ – тимлид/разработчик, руководитель IT‑команды, планирование этапов разработки,  разработка архитектуры, документирование технических требований.</a:t>
            </a:r>
            <a:endParaRPr/>
          </a:p>
        </p:txBody>
      </p:sp>
      <p:pic>
        <p:nvPicPr>
          <p:cNvPr id="263" name="Google Shape;263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8175" y="3351225"/>
            <a:ext cx="1852888" cy="193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 txBox="1"/>
          <p:nvPr>
            <p:ph type="title"/>
          </p:nvPr>
        </p:nvSpPr>
        <p:spPr>
          <a:xfrm>
            <a:off x="1945775" y="659050"/>
            <a:ext cx="9236700" cy="11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Партнеры проекта (внутренние)</a:t>
            </a:r>
            <a:endParaRPr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 txBox="1"/>
          <p:nvPr>
            <p:ph idx="1" type="body"/>
          </p:nvPr>
        </p:nvSpPr>
        <p:spPr>
          <a:xfrm>
            <a:off x="6795250" y="3406825"/>
            <a:ext cx="4957800" cy="16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6259">
                <a:latin typeface="Arial"/>
                <a:ea typeface="Arial"/>
                <a:cs typeface="Arial"/>
                <a:sym typeface="Arial"/>
              </a:rPr>
              <a:t>Центр информационно- программной поддержки</a:t>
            </a:r>
            <a:endParaRPr b="1" sz="6259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899" y="2249438"/>
            <a:ext cx="4453890" cy="10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542" y="3711975"/>
            <a:ext cx="4380783" cy="12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2"/>
          <p:cNvSpPr txBox="1"/>
          <p:nvPr/>
        </p:nvSpPr>
        <p:spPr>
          <a:xfrm>
            <a:off x="268950" y="4986975"/>
            <a:ext cx="6938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/>
              <a:t>Высшая школа производственного менеджмента</a:t>
            </a:r>
            <a:endParaRPr b="1" sz="2700"/>
          </a:p>
        </p:txBody>
      </p:sp>
      <p:pic>
        <p:nvPicPr>
          <p:cNvPr id="273" name="Google Shape;27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76732" y="192391"/>
            <a:ext cx="1556993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89200" y="192388"/>
            <a:ext cx="441722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89200" y="591375"/>
            <a:ext cx="1755490" cy="3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/>
          <p:nvPr>
            <p:ph type="title"/>
          </p:nvPr>
        </p:nvSpPr>
        <p:spPr>
          <a:xfrm>
            <a:off x="3024850" y="0"/>
            <a:ext cx="5559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Показатели проекта</a:t>
            </a:r>
            <a:r>
              <a:rPr lang="ru-RU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"/>
          <p:cNvSpPr txBox="1"/>
          <p:nvPr>
            <p:ph idx="1" type="body"/>
          </p:nvPr>
        </p:nvSpPr>
        <p:spPr>
          <a:xfrm>
            <a:off x="335400" y="5102850"/>
            <a:ext cx="5200500" cy="16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Arial"/>
                <a:ea typeface="Arial"/>
                <a:cs typeface="Arial"/>
                <a:sym typeface="Arial"/>
              </a:rPr>
              <a:t>Увеличение доли молодых кадров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>
                <a:latin typeface="Arial"/>
                <a:ea typeface="Arial"/>
                <a:cs typeface="Arial"/>
                <a:sym typeface="Arial"/>
              </a:rPr>
              <a:t>Скорость закрытия «вакансии»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>
                <a:latin typeface="Arial"/>
                <a:ea typeface="Arial"/>
                <a:cs typeface="Arial"/>
                <a:sym typeface="Arial"/>
              </a:rPr>
              <a:t>Удовлетворенность персонала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>
                <a:latin typeface="Arial"/>
                <a:ea typeface="Arial"/>
                <a:cs typeface="Arial"/>
                <a:sym typeface="Arial"/>
              </a:rPr>
              <a:t>Рост профессиональных качеств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3081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t/>
            </a:r>
            <a:endParaRPr sz="400"/>
          </a:p>
        </p:txBody>
      </p:sp>
      <p:graphicFrame>
        <p:nvGraphicFramePr>
          <p:cNvPr id="282" name="Google Shape;282;p13"/>
          <p:cNvGraphicFramePr/>
          <p:nvPr/>
        </p:nvGraphicFramePr>
        <p:xfrm>
          <a:off x="335400" y="173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{914C8F52-C6CF-4939-A033-F3F8A0FB688F}</a:tableStyleId>
              </a:tblPr>
              <a:tblGrid>
                <a:gridCol w="4263100"/>
                <a:gridCol w="2002975"/>
                <a:gridCol w="2234950"/>
              </a:tblGrid>
              <a:tr h="731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Показатель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Целевое значение 1 год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Целевое значение 2 год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538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</a:rPr>
                        <a:t>Кол-во публикаций Q1-Q2 в Scopus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45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</a:rPr>
                        <a:t>Численность ППС до 39 лет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 чел. (4 ставки)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 чел. (4 ставки)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777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</a:rPr>
                        <a:t>Объем доходов от распоряжения исключительными правами на РИД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-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500 000 руб.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83" name="Google Shape;283;p13"/>
          <p:cNvSpPr txBox="1"/>
          <p:nvPr/>
        </p:nvSpPr>
        <p:spPr>
          <a:xfrm>
            <a:off x="335400" y="4341600"/>
            <a:ext cx="705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/>
              <a:t>Дополнительные эффекты</a:t>
            </a:r>
            <a:endParaRPr b="1" sz="2400"/>
          </a:p>
        </p:txBody>
      </p:sp>
      <p:sp>
        <p:nvSpPr>
          <p:cNvPr id="284" name="Google Shape;284;p13"/>
          <p:cNvSpPr txBox="1"/>
          <p:nvPr/>
        </p:nvSpPr>
        <p:spPr>
          <a:xfrm>
            <a:off x="230400" y="1073025"/>
            <a:ext cx="705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/>
              <a:t>П</a:t>
            </a:r>
            <a:r>
              <a:rPr b="1" lang="ru-RU" sz="2400"/>
              <a:t>оказатели из программы Приоритет 2030</a:t>
            </a:r>
            <a:endParaRPr b="1" sz="2400"/>
          </a:p>
        </p:txBody>
      </p:sp>
      <p:pic>
        <p:nvPicPr>
          <p:cNvPr id="285" name="Google Shape;2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4710" y="116375"/>
            <a:ext cx="1556965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4700" y="602075"/>
            <a:ext cx="1755490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14700" y="92325"/>
            <a:ext cx="441725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400" y="5102838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400" y="5458000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400" y="5813163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400" y="6111888"/>
            <a:ext cx="221500" cy="2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" name="Google Shape;296;g1b480cf143e_5_0"/>
          <p:cNvGraphicFramePr/>
          <p:nvPr/>
        </p:nvGraphicFramePr>
        <p:xfrm>
          <a:off x="349924" y="18878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{FF884BB5-0663-461A-87E3-C2DB1EEEE990}</a:tableStyleId>
              </a:tblPr>
              <a:tblGrid>
                <a:gridCol w="297775"/>
                <a:gridCol w="10450500"/>
              </a:tblGrid>
              <a:tr h="803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ru-RU" sz="19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75" marB="0" marR="8975" marL="8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Подготовка кадров для приоритетных направлений научно-технического развития Российской Федерации (далее - НТР РФ), субъектов, отраслей, соцсферы</a:t>
                      </a:r>
                      <a:endParaRPr i="0" sz="19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75" marB="0" marR="8975" marL="8975"/>
                </a:tc>
              </a:tr>
              <a:tr h="803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ru-RU" sz="19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 sz="1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75" marB="0" marR="8975" marL="8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Развитие и реализация прорывных научных исследований и разработок, в том числе получение итогам прикладных научных исследований и (или) экспериментальных разработок, охраняемых результатов интеллектуальной </a:t>
                      </a:r>
                      <a:endParaRPr i="0" sz="19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975" marB="0" marR="8975" marL="8975"/>
                </a:tc>
              </a:tr>
              <a:tr h="833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ru-RU" sz="19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 sz="1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ru-RU" sz="19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Развитие кадрового потенциала системы ВО, сектора исследований и разработок посредством обеспечения воспроизводства управленческих и научно-педагогических кадров, привлечения в университеты ведущих ученых и специалистов-практиков</a:t>
                      </a:r>
                      <a:endParaRPr sz="1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</a:tr>
              <a:tr h="803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ru-RU" sz="19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endParaRPr sz="1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ru-RU" sz="19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Содействие трудоустройству выпускников университетов в секторе исследований и разработок и высокотехнологичных отраслях экономики</a:t>
                      </a:r>
                      <a:endParaRPr sz="1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</a:tr>
              <a:tr h="606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ru-RU" sz="19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</a:t>
                      </a:r>
                      <a:endParaRPr sz="1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ru-RU" sz="19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Цифровая трансформация университетов и научных организаций</a:t>
                      </a:r>
                      <a:endParaRPr sz="1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</a:tr>
              <a:tr h="803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ru-RU" sz="19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</a:t>
                      </a:r>
                      <a:endParaRPr sz="1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ru-RU" sz="19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Реализация мер по поддержке молодых НПР</a:t>
                      </a:r>
                      <a:endParaRPr sz="1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</a:tr>
            </a:tbl>
          </a:graphicData>
        </a:graphic>
      </p:graphicFrame>
      <p:sp>
        <p:nvSpPr>
          <p:cNvPr id="297" name="Google Shape;297;g1b480cf143e_5_0"/>
          <p:cNvSpPr txBox="1"/>
          <p:nvPr/>
        </p:nvSpPr>
        <p:spPr>
          <a:xfrm>
            <a:off x="0" y="229325"/>
            <a:ext cx="110982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3081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>
                <a:solidFill>
                  <a:srgbClr val="009900"/>
                </a:solidFill>
              </a:rPr>
              <a:t>Мероприятия, обеспечивающие  достижение  показателей</a:t>
            </a:r>
            <a:endParaRPr sz="3800">
              <a:solidFill>
                <a:srgbClr val="009900"/>
              </a:solidFill>
            </a:endParaRPr>
          </a:p>
        </p:txBody>
      </p:sp>
      <p:pic>
        <p:nvPicPr>
          <p:cNvPr id="298" name="Google Shape;298;g1b480cf143e_5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5900" y="116375"/>
            <a:ext cx="441725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b480cf143e_5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7635" y="116375"/>
            <a:ext cx="1556965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b480cf143e_5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64900" y="116375"/>
            <a:ext cx="1755490" cy="3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"/>
          <p:cNvSpPr txBox="1"/>
          <p:nvPr>
            <p:ph idx="1" type="body"/>
          </p:nvPr>
        </p:nvSpPr>
        <p:spPr>
          <a:xfrm>
            <a:off x="7444292" y="1825625"/>
            <a:ext cx="3909508" cy="319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Перспектива развития системы внедрения функции «скоринга» сотрудников в разрезе направления траекторий и любых видов рейтинга по запросу </a:t>
            </a:r>
            <a:endParaRPr/>
          </a:p>
        </p:txBody>
      </p:sp>
      <p:pic>
        <p:nvPicPr>
          <p:cNvPr id="306" name="Google Shape;306;p14"/>
          <p:cNvPicPr preferRelativeResize="0"/>
          <p:nvPr/>
        </p:nvPicPr>
        <p:blipFill rotWithShape="1">
          <a:blip r:embed="rId3">
            <a:alphaModFix/>
          </a:blip>
          <a:srcRect b="4746" l="0" r="26522" t="0"/>
          <a:stretch/>
        </p:blipFill>
        <p:spPr>
          <a:xfrm>
            <a:off x="680952" y="822954"/>
            <a:ext cx="6158205" cy="5669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64900" y="116375"/>
            <a:ext cx="1755490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7635" y="116375"/>
            <a:ext cx="1556965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5900" y="116375"/>
            <a:ext cx="441725" cy="3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b607714687_0_48"/>
          <p:cNvSpPr txBox="1"/>
          <p:nvPr>
            <p:ph type="title"/>
          </p:nvPr>
        </p:nvSpPr>
        <p:spPr>
          <a:xfrm>
            <a:off x="1613650" y="992650"/>
            <a:ext cx="9543000" cy="124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Остались</a:t>
            </a:r>
            <a:r>
              <a:rPr lang="ru-RU" sz="4800"/>
              <a:t> </a:t>
            </a:r>
            <a:r>
              <a:rPr lang="ru-RU" sz="4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вопросы?</a:t>
            </a:r>
            <a:r>
              <a:rPr lang="ru-RU" sz="4800"/>
              <a:t> </a:t>
            </a:r>
            <a:endParaRPr sz="4800"/>
          </a:p>
        </p:txBody>
      </p:sp>
      <p:sp>
        <p:nvSpPr>
          <p:cNvPr id="315" name="Google Shape;315;g1b607714687_0_48"/>
          <p:cNvSpPr txBox="1"/>
          <p:nvPr>
            <p:ph idx="1" type="body"/>
          </p:nvPr>
        </p:nvSpPr>
        <p:spPr>
          <a:xfrm>
            <a:off x="838200" y="2707350"/>
            <a:ext cx="4984500" cy="228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75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6084" u="sng">
                <a:latin typeface="Arial"/>
                <a:ea typeface="Arial"/>
                <a:cs typeface="Arial"/>
                <a:sym typeface="Arial"/>
              </a:rPr>
              <a:t>Рыхтик Дарья </a:t>
            </a:r>
            <a:endParaRPr b="1" sz="6084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5984">
                <a:latin typeface="Arial"/>
                <a:ea typeface="Arial"/>
                <a:cs typeface="Arial"/>
                <a:sym typeface="Arial"/>
              </a:rPr>
              <a:t>e-mail: </a:t>
            </a:r>
            <a:r>
              <a:rPr lang="ru-RU" sz="5984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ryhtik_dn@spbstu.ru</a:t>
            </a:r>
            <a:r>
              <a:rPr lang="ru-RU" sz="5984">
                <a:latin typeface="Arial"/>
                <a:ea typeface="Arial"/>
                <a:cs typeface="Arial"/>
                <a:sym typeface="Arial"/>
              </a:rPr>
              <a:t>	</a:t>
            </a:r>
            <a:endParaRPr sz="5984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5984">
                <a:latin typeface="Arial"/>
                <a:ea typeface="Arial"/>
                <a:cs typeface="Arial"/>
                <a:sym typeface="Arial"/>
              </a:rPr>
              <a:t>тел.: + 7 (911)151-43-55</a:t>
            </a:r>
            <a:endParaRPr sz="5984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1b607714687_0_48"/>
          <p:cNvSpPr txBox="1"/>
          <p:nvPr/>
        </p:nvSpPr>
        <p:spPr>
          <a:xfrm>
            <a:off x="6369300" y="2707350"/>
            <a:ext cx="49845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800" u="sng">
                <a:solidFill>
                  <a:schemeClr val="dk1"/>
                </a:solidFill>
              </a:rPr>
              <a:t>Евсеева Светлана</a:t>
            </a:r>
            <a:r>
              <a:rPr lang="ru-RU" sz="2800">
                <a:solidFill>
                  <a:schemeClr val="dk1"/>
                </a:solidFill>
              </a:rPr>
              <a:t>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</a:rPr>
              <a:t>e-mail:</a:t>
            </a:r>
            <a:r>
              <a:rPr lang="ru-RU" sz="2800" u="sng">
                <a:solidFill>
                  <a:schemeClr val="hlink"/>
                </a:solidFill>
                <a:hlinkClick r:id="rId4"/>
              </a:rPr>
              <a:t>evseeva_sa@spbstu.ru</a:t>
            </a:r>
            <a:r>
              <a:rPr lang="ru-RU" sz="2800">
                <a:solidFill>
                  <a:schemeClr val="dk1"/>
                </a:solidFill>
              </a:rPr>
              <a:t>	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317" name="Google Shape;317;g1b607714687_0_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1825" y="127575"/>
            <a:ext cx="441722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1b607714687_0_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71825" y="672200"/>
            <a:ext cx="1755490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1b607714687_0_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39060" y="127575"/>
            <a:ext cx="1556965" cy="3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b480cf143e_0_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Задел </a:t>
            </a:r>
            <a:endParaRPr/>
          </a:p>
        </p:txBody>
      </p:sp>
      <p:sp>
        <p:nvSpPr>
          <p:cNvPr id="325" name="Google Shape;325;g1b480cf143e_0_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сформирована система </a:t>
            </a:r>
            <a:r>
              <a:rPr lang="ru-RU"/>
              <a:t>компетенций</a:t>
            </a:r>
            <a:r>
              <a:rPr lang="ru-RU"/>
              <a:t> и уровней (СМУ)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карта компетенций исследователя Министерства науки и высшего образования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подготовлена методика </a:t>
            </a:r>
            <a:r>
              <a:rPr lang="ru-RU"/>
              <a:t>исследований</a:t>
            </a:r>
            <a:r>
              <a:rPr lang="ru-RU"/>
              <a:t> для формирования системы мотивации в науке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1236975" y="266613"/>
            <a:ext cx="6742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Идея проекта, проблема </a:t>
            </a:r>
            <a:endParaRPr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593275" y="2070550"/>
            <a:ext cx="11089800" cy="4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i="1" lang="ru-RU" u="sng">
                <a:latin typeface="Arial"/>
                <a:ea typeface="Arial"/>
                <a:cs typeface="Arial"/>
                <a:sym typeface="Arial"/>
              </a:rPr>
              <a:t>Идея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Разработка нового инструмента принятия решения в области управления человеческим капиталом, в основе которого лежит поддержка профессионального развития молодых работников через индивидуальные карьерные траектории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i="1" lang="ru-RU" u="sng">
                <a:latin typeface="Arial"/>
                <a:ea typeface="Arial"/>
                <a:cs typeface="Arial"/>
                <a:sym typeface="Arial"/>
              </a:rPr>
              <a:t>Проблемы</a:t>
            </a:r>
            <a:r>
              <a:rPr lang="ru-RU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   Перспективные молодые кадры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>
                <a:latin typeface="Arial"/>
                <a:ea typeface="Arial"/>
                <a:cs typeface="Arial"/>
                <a:sym typeface="Arial"/>
              </a:rPr>
              <a:t>Сотрудники </a:t>
            </a:r>
            <a:r>
              <a:rPr lang="ru-RU">
                <a:latin typeface="Arial"/>
                <a:ea typeface="Arial"/>
                <a:cs typeface="Arial"/>
                <a:sym typeface="Arial"/>
              </a:rPr>
              <a:t>не понимают как и куда развиваться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   Гибкая и понятная система мотивации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   Низкое количество защит кандидатов и докторов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6350" y="152400"/>
            <a:ext cx="441722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4970" y="152400"/>
            <a:ext cx="1717280" cy="4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6350" y="729975"/>
            <a:ext cx="1755490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25" y="4703288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25" y="5617688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25" y="5160488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25" y="6074888"/>
            <a:ext cx="221500" cy="2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b607714687_0_11"/>
          <p:cNvSpPr txBox="1"/>
          <p:nvPr>
            <p:ph type="title"/>
          </p:nvPr>
        </p:nvSpPr>
        <p:spPr>
          <a:xfrm>
            <a:off x="3502500" y="729975"/>
            <a:ext cx="51870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Актуально для: </a:t>
            </a:r>
            <a:br>
              <a:rPr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" name="Google Shape;106;g1b607714687_0_11"/>
          <p:cNvGraphicFramePr/>
          <p:nvPr/>
        </p:nvGraphicFramePr>
        <p:xfrm>
          <a:off x="574925" y="177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{FAD57256-8091-47A6-B7A8-0E9B0AC5CB07}</a:tableStyleId>
              </a:tblPr>
              <a:tblGrid>
                <a:gridCol w="3273825"/>
                <a:gridCol w="3960050"/>
                <a:gridCol w="3902875"/>
              </a:tblGrid>
              <a:tr h="282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900"/>
                        <a:t>Университета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900"/>
                        <a:t>Отрасли\региона</a:t>
                      </a:r>
                      <a:endParaRPr b="1"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900"/>
                        <a:t>Страны</a:t>
                      </a:r>
                      <a:endParaRPr b="1" sz="1900"/>
                    </a:p>
                  </a:txBody>
                  <a:tcPr marT="91425" marB="91425" marR="91425" marL="91425"/>
                </a:tc>
              </a:tr>
              <a:tr h="3073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/>
                        <a:t>Программа развития СПбПУ 2021-2030 </a:t>
                      </a:r>
                      <a:endParaRPr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/>
                        <a:t>Вклад в политику «Человеческий капитал»</a:t>
                      </a:r>
                      <a:r>
                        <a:rPr b="1" lang="ru-RU" sz="1500"/>
                        <a:t> </a:t>
                      </a:r>
                      <a:endParaRPr b="1"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/>
                        <a:t>Проекты: </a:t>
                      </a:r>
                      <a:endParaRPr b="1"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/>
                        <a:t>- Новая карьера в Политехе</a:t>
                      </a:r>
                      <a:endParaRPr b="1"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/>
                        <a:t>- Новый HR-бренд СПбПУ</a:t>
                      </a:r>
                      <a:endParaRPr b="1"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/>
                        <a:t>- Современная система развития кадров </a:t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/>
                        <a:t>Закон Санкт-Петербурга </a:t>
                      </a:r>
                      <a:endParaRPr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/>
                        <a:t>«О Стратегии социально-экономического развития Санкт-Петербурга на период до 2035 года» от 19 декабря 2018 года. Для достижения генеральной цели Стратегии 2030 определены следующие стратегические направления:...развитие человеческого капитала…</a:t>
                      </a:r>
                      <a:endParaRPr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/>
                        <a:t>Задача 2.6 «совершенствование системы подготовки и профессионального развития кадров в сфере образования»</a:t>
                      </a:r>
                      <a:endParaRPr b="1"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/>
                        <a:t>- Постановление Правительства РФ от 29 марта 2019 г. N 377 “Об утверждении государственной программы Российской Федерации "Научно-технологическое развитие Российской Федерации»</a:t>
                      </a:r>
                      <a:endParaRPr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/>
                        <a:t>• Указ Президента РФ от 1 декабря 2016 г. N 642 "О Стратегии научно-технологического развития Российской Федерации" </a:t>
                      </a:r>
                      <a:endParaRPr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00"/>
                        <a:t>«…создание возможностей для выявления талантливой молодежи, построения успешной карьеры в области науки, технологий, инноваций…»</a:t>
                      </a:r>
                      <a:endParaRPr b="1"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7" name="Google Shape;107;g1b607714687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6349" y="152400"/>
            <a:ext cx="487201" cy="4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b607714687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2920" y="152388"/>
            <a:ext cx="1717280" cy="4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b607714687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6350" y="729975"/>
            <a:ext cx="1755490" cy="3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5525" y="2339075"/>
            <a:ext cx="5127676" cy="33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b="1263" l="2589" r="23958" t="26130"/>
          <a:stretch/>
        </p:blipFill>
        <p:spPr>
          <a:xfrm>
            <a:off x="8203189" y="1105533"/>
            <a:ext cx="4178123" cy="3975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>
            <p:ph type="title"/>
          </p:nvPr>
        </p:nvSpPr>
        <p:spPr>
          <a:xfrm>
            <a:off x="4327727" y="536212"/>
            <a:ext cx="40350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PT Sans"/>
              <a:buNone/>
            </a:pPr>
            <a:r>
              <a:rPr b="1"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ТРАЕКТОРИИ</a:t>
            </a:r>
            <a:br>
              <a:rPr b="1"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83652" y="1237912"/>
            <a:ext cx="2573100" cy="5424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1800" u="none" cap="none" strike="noStrike">
                <a:solidFill>
                  <a:schemeClr val="dk1"/>
                </a:solidFill>
              </a:rPr>
              <a:t>Траектории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127825" y="1929224"/>
            <a:ext cx="2856000" cy="1323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</a:rPr>
              <a:t>Траектории</a:t>
            </a:r>
            <a:r>
              <a:rPr i="0" lang="ru-RU" sz="1600" u="none" cap="none" strike="noStrike">
                <a:solidFill>
                  <a:schemeClr val="dk1"/>
                </a:solidFill>
              </a:rPr>
              <a:t> – это надстройка над системой достижений и компетенций в деятельности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145625" y="962800"/>
            <a:ext cx="4971300" cy="1131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</a:rPr>
              <a:t>Удобство системы заключается в том, что достижения, компетенции и навыки являются универсальными независимыми показателями индивидуальной активности, в то время как траектории складываются непосредственно из них исходя из потребностей университета. </a:t>
            </a:r>
            <a:endParaRPr/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8599889" y="5498550"/>
            <a:ext cx="3212100" cy="923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каждой траектории может быть построен цифровой профиль сотрудника исходя из его научных, педагогических, </a:t>
            </a:r>
            <a:r>
              <a:rPr lang="ru-RU" sz="1200">
                <a:latin typeface="Arial"/>
                <a:ea typeface="Arial"/>
                <a:cs typeface="Arial"/>
                <a:sym typeface="Arial"/>
              </a:rPr>
              <a:t>общественных</a:t>
            </a: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управленческих достижений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145625" y="5783275"/>
            <a:ext cx="5057700" cy="892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</a:rPr>
              <a:t>Достижение статуса в траектории должно быть привязано к достижению определенного уровня достижений и владения компетенциями, из которых состоит траектория (проработано группой СМУ 2020-2022 гг.)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183650" y="3644275"/>
            <a:ext cx="2682000" cy="21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В</a:t>
            </a:r>
            <a:r>
              <a:rPr lang="ru-RU" sz="1800">
                <a:solidFill>
                  <a:schemeClr val="dk1"/>
                </a:solidFill>
              </a:rPr>
              <a:t>ыделено четыре </a:t>
            </a:r>
            <a:r>
              <a:rPr lang="ru-RU" sz="1800" u="sng">
                <a:solidFill>
                  <a:schemeClr val="dk1"/>
                </a:solidFill>
              </a:rPr>
              <a:t>основных траектории</a:t>
            </a:r>
            <a:r>
              <a:rPr lang="ru-RU" sz="1800">
                <a:solidFill>
                  <a:schemeClr val="dk1"/>
                </a:solidFill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indent="-3556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i="1" lang="ru-RU" sz="1800">
                <a:solidFill>
                  <a:schemeClr val="dk1"/>
                </a:solidFill>
              </a:rPr>
              <a:t>Научная</a:t>
            </a:r>
            <a:endParaRPr sz="1600"/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i="1" lang="ru-RU" sz="1800">
                <a:solidFill>
                  <a:schemeClr val="dk1"/>
                </a:solidFill>
              </a:rPr>
              <a:t>Образовательная (педагогическая)</a:t>
            </a:r>
            <a:endParaRPr sz="1600"/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i="1" lang="ru-RU" sz="1800">
                <a:solidFill>
                  <a:schemeClr val="dk1"/>
                </a:solidFill>
              </a:rPr>
              <a:t>Административно-управленческая</a:t>
            </a:r>
            <a:endParaRPr sz="1600"/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i="1" lang="ru-RU" sz="1800">
                <a:solidFill>
                  <a:schemeClr val="dk1"/>
                </a:solidFill>
              </a:rPr>
              <a:t>Общественная </a:t>
            </a:r>
            <a:endParaRPr i="1" sz="1800">
              <a:solidFill>
                <a:schemeClr val="dk1"/>
              </a:solidFill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00500" y="96150"/>
            <a:ext cx="1556982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35975" y="600825"/>
            <a:ext cx="1755490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35975" y="96125"/>
            <a:ext cx="441722" cy="3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-179825" y="950350"/>
            <a:ext cx="12050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Интеграция с существующими информационными системами</a:t>
            </a:r>
            <a:br>
              <a:rPr lang="ru-RU">
                <a:solidFill>
                  <a:srgbClr val="009900"/>
                </a:solidFill>
              </a:rPr>
            </a:br>
            <a:endParaRPr>
              <a:solidFill>
                <a:srgbClr val="009900"/>
              </a:solidFill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00" y="4556252"/>
            <a:ext cx="2987556" cy="2168224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32" name="Google Shape;13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075" y="4689775"/>
            <a:ext cx="3133688" cy="216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74050" y="4250100"/>
            <a:ext cx="3196000" cy="2056800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34" name="Google Shape;134;p5"/>
          <p:cNvSpPr/>
          <p:nvPr/>
        </p:nvSpPr>
        <p:spPr>
          <a:xfrm>
            <a:off x="9328325" y="3409400"/>
            <a:ext cx="2452800" cy="591600"/>
          </a:xfrm>
          <a:prstGeom prst="roundRect">
            <a:avLst>
              <a:gd fmla="val 16667" name="adj"/>
            </a:avLst>
          </a:prstGeom>
          <a:solidFill>
            <a:srgbClr val="CDF5DB">
              <a:alpha val="8980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Рабочий офис НПР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" name="Google Shape;135;p5"/>
          <p:cNvSpPr/>
          <p:nvPr/>
        </p:nvSpPr>
        <p:spPr>
          <a:xfrm rot="6799544">
            <a:off x="8312841" y="2681735"/>
            <a:ext cx="372767" cy="126523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DF5DB">
              <a:alpha val="8980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5"/>
          <p:cNvGrpSpPr/>
          <p:nvPr/>
        </p:nvGrpSpPr>
        <p:grpSpPr>
          <a:xfrm>
            <a:off x="3345319" y="2097768"/>
            <a:ext cx="4592631" cy="2427204"/>
            <a:chOff x="3257286" y="1541840"/>
            <a:chExt cx="4718133" cy="2525444"/>
          </a:xfrm>
        </p:grpSpPr>
        <p:sp>
          <p:nvSpPr>
            <p:cNvPr id="137" name="Google Shape;137;p5"/>
            <p:cNvSpPr/>
            <p:nvPr/>
          </p:nvSpPr>
          <p:spPr>
            <a:xfrm>
              <a:off x="4464277" y="1541840"/>
              <a:ext cx="3476700" cy="860400"/>
            </a:xfrm>
            <a:prstGeom prst="roundRect">
              <a:avLst>
                <a:gd fmla="val 16667" name="adj"/>
              </a:avLst>
            </a:prstGeom>
            <a:solidFill>
              <a:srgbClr val="CDF5DB">
                <a:alpha val="89800"/>
              </a:srgbClr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</a:rPr>
                <a:t>Цифровой сервис по построению траекторий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 rot="10800000">
              <a:off x="5976524" y="2547164"/>
              <a:ext cx="444600" cy="6348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CDF5DB">
                <a:alpha val="89800"/>
              </a:srgbClr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422219" y="3432484"/>
              <a:ext cx="3553200" cy="634800"/>
            </a:xfrm>
            <a:prstGeom prst="roundRect">
              <a:avLst>
                <a:gd fmla="val 16667" name="adj"/>
              </a:avLst>
            </a:prstGeom>
            <a:solidFill>
              <a:srgbClr val="CDF5DB">
                <a:alpha val="89800"/>
              </a:srgbClr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</a:rPr>
                <a:t>Календарь мероприятий научной части 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 rot="-7171687">
              <a:off x="3705214" y="2132357"/>
              <a:ext cx="373744" cy="126844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CDF5DB">
                <a:alpha val="89800"/>
              </a:srgbClr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141" name="Google Shape;141;p5"/>
          <p:cNvSpPr/>
          <p:nvPr/>
        </p:nvSpPr>
        <p:spPr>
          <a:xfrm>
            <a:off x="69013" y="3651938"/>
            <a:ext cx="3276300" cy="720600"/>
          </a:xfrm>
          <a:prstGeom prst="roundRect">
            <a:avLst>
              <a:gd fmla="val 16667" name="adj"/>
            </a:avLst>
          </a:prstGeom>
          <a:solidFill>
            <a:srgbClr val="CDF5DB">
              <a:alpha val="8980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Единый реестр результатов СПбПУ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6925" y="152400"/>
            <a:ext cx="1557009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35550" y="152400"/>
            <a:ext cx="441722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13575" y="152400"/>
            <a:ext cx="1755490" cy="3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607714687_0_32"/>
          <p:cNvSpPr txBox="1"/>
          <p:nvPr>
            <p:ph type="title"/>
          </p:nvPr>
        </p:nvSpPr>
        <p:spPr>
          <a:xfrm>
            <a:off x="2417973" y="687600"/>
            <a:ext cx="80445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Этапы реализации 1 года</a:t>
            </a:r>
            <a:endParaRPr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1b607714687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0424" y="96125"/>
            <a:ext cx="1649776" cy="422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Google Shape;151;g1b607714687_0_32"/>
          <p:cNvGraphicFramePr/>
          <p:nvPr/>
        </p:nvGraphicFramePr>
        <p:xfrm>
          <a:off x="672875" y="148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{FAD57256-8091-47A6-B7A8-0E9B0AC5CB07}</a:tableStyleId>
              </a:tblPr>
              <a:tblGrid>
                <a:gridCol w="2343425"/>
                <a:gridCol w="3483450"/>
                <a:gridCol w="1377550"/>
                <a:gridCol w="1472575"/>
                <a:gridCol w="2169250"/>
              </a:tblGrid>
              <a:tr h="74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700"/>
                        <a:t>Задача</a:t>
                      </a:r>
                      <a:endParaRPr b="1"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700"/>
                        <a:t>Шаг</a:t>
                      </a:r>
                      <a:endParaRPr b="1"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700"/>
                        <a:t>Начало</a:t>
                      </a:r>
                      <a:endParaRPr b="1"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700"/>
                        <a:t>Конец</a:t>
                      </a:r>
                      <a:endParaRPr b="1"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700"/>
                        <a:t>Результат</a:t>
                      </a:r>
                      <a:endParaRPr b="1"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1.Формирование концепции</a:t>
                      </a:r>
                      <a:endParaRPr sz="13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1.Сбор базы данных по достижениям и компетенциям </a:t>
                      </a:r>
                      <a:endParaRPr sz="13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2.Разработка уровней карьерного  развития  </a:t>
                      </a:r>
                      <a:endParaRPr sz="13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3. Разработка профилей  траекторий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 01.11.2022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30.04.2023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Разработанная концепция для разработки ТЗ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2. Разработка ТЗ на цифровой сервис по построению траекторий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1. Проработка функциональных требований, общие требования к системе, к безопасности системы, к документации 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01.05.2023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31.05.2023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Оформленное по ГОСТ 34 ТЗ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3. Пилотный проект = Реализация прототипа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1. Разработка дизайна</a:t>
                      </a:r>
                      <a:endParaRPr sz="13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2. Разработка базы данных</a:t>
                      </a:r>
                      <a:endParaRPr sz="13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3. Разработка backend, frontend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01.06.2023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31.10.2023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Готовый прототип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4. Тестирование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1.Тестирование фокус-группой на пилоте (ИППТ).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01.11.2023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31.12.2023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Результаты обратной связи от фокус-группы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5. Доработка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1.Отработка обратной связи от фокус-группы: доработка прототипа согласно ТЗ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01.11.2023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31.12.2023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MVP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2" name="Google Shape;152;g1b607714687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9650" y="96125"/>
            <a:ext cx="468050" cy="42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b607714687_0_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09650" y="646063"/>
            <a:ext cx="1755490" cy="3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7"/>
          <p:cNvGraphicFramePr/>
          <p:nvPr/>
        </p:nvGraphicFramePr>
        <p:xfrm>
          <a:off x="365639" y="12716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{FF884BB5-0663-461A-87E3-C2DB1EEEE990}</a:tableStyleId>
              </a:tblPr>
              <a:tblGrid>
                <a:gridCol w="2252975"/>
                <a:gridCol w="4088075"/>
                <a:gridCol w="1397700"/>
                <a:gridCol w="1397075"/>
                <a:gridCol w="21290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Задача</a:t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Шаг</a:t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Начало</a:t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Конец</a:t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</a:t>
                      </a:r>
                      <a:r>
                        <a:rPr lang="ru-RU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езультат</a:t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9300">
                <a:tc>
                  <a:txBody>
                    <a:bodyPr/>
                    <a:lstStyle/>
                    <a:p>
                      <a:pPr indent="-178899" lvl="0" marL="1799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Регистрация РИД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88900" lvl="0" marL="1799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AutoNum type="arabicPeriod"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 Подготовка рабочей документации и подача в ЦИСиТТ 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01.01.2024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01.02.2024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Свидетельство на программу ЭВМ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71625">
                <a:tc>
                  <a:txBody>
                    <a:bodyPr/>
                    <a:lstStyle/>
                    <a:p>
                      <a:pPr indent="-8806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2. Доработка системы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88900" lvl="0" marL="1799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Доработка backend, frontend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88900" lvl="0" marL="1799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 Тестирование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01.01.2024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01.04.2024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Готовый продукт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71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3. Подготовка рабочей документации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1. Разработка документации на систему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01.04.2024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01.06.2024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Готовая</a:t>
                      </a: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 документация на систему: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603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Руководство пользователя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603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Руководство администратора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80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4. Ввод в эксплуатацию в СПбПУ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88900" lvl="0" marL="1799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 Внедрение в информационную среду 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01.07.2024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31.08.2024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Действующий рабочий цифровой сервис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6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5. Сопровождение и тиражирование практик 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88900" lvl="0" marL="1799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 Техсопровождение, отработка возможных сбоев.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88900" lvl="0" marL="1799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rabicPeriod"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 Продвижение и распространение ПО в другие университеты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01.09.2024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31.12.2024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Привлечение партнеров и заказчиков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7"/>
          <p:cNvSpPr txBox="1"/>
          <p:nvPr>
            <p:ph type="title"/>
          </p:nvPr>
        </p:nvSpPr>
        <p:spPr>
          <a:xfrm>
            <a:off x="2585298" y="454800"/>
            <a:ext cx="80445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Этапы реализации 2 года</a:t>
            </a:r>
            <a:endParaRPr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2885" y="123475"/>
            <a:ext cx="1556965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4350" y="573325"/>
            <a:ext cx="1755490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97325" y="123475"/>
            <a:ext cx="441722" cy="3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2571076" y="681125"/>
            <a:ext cx="73995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</a:pPr>
            <a:r>
              <a:rPr b="1"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Результаты </a:t>
            </a:r>
            <a:r>
              <a:rPr b="1"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з</a:t>
            </a:r>
            <a:r>
              <a:rPr b="1" lang="ru-RU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а полгода </a:t>
            </a:r>
            <a:endParaRPr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2728052" y="2575800"/>
            <a:ext cx="6735896" cy="598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28000" lIns="128000" spcFirstLastPara="1" rIns="128000" wrap="square" tIns="128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Создание рубрикатора достижений и компетенций</a:t>
            </a:r>
            <a:endParaRPr/>
          </a:p>
        </p:txBody>
      </p:sp>
      <p:grpSp>
        <p:nvGrpSpPr>
          <p:cNvPr id="169" name="Google Shape;169;p8"/>
          <p:cNvGrpSpPr/>
          <p:nvPr/>
        </p:nvGrpSpPr>
        <p:grpSpPr>
          <a:xfrm>
            <a:off x="2571078" y="5118758"/>
            <a:ext cx="7132320" cy="1109493"/>
            <a:chOff x="0" y="3380310"/>
            <a:chExt cx="6735896" cy="1109493"/>
          </a:xfrm>
        </p:grpSpPr>
        <p:sp>
          <p:nvSpPr>
            <p:cNvPr id="170" name="Google Shape;170;p8"/>
            <p:cNvSpPr/>
            <p:nvPr/>
          </p:nvSpPr>
          <p:spPr>
            <a:xfrm>
              <a:off x="0" y="3380310"/>
              <a:ext cx="6735896" cy="1109493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 txBox="1"/>
            <p:nvPr/>
          </p:nvSpPr>
          <p:spPr>
            <a:xfrm>
              <a:off x="0" y="3380310"/>
              <a:ext cx="6735896" cy="599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ru-RU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Формирование траекторий</a:t>
              </a:r>
              <a:endParaRPr/>
            </a:p>
          </p:txBody>
        </p:sp>
      </p:grpSp>
      <p:grpSp>
        <p:nvGrpSpPr>
          <p:cNvPr id="172" name="Google Shape;172;p8"/>
          <p:cNvGrpSpPr/>
          <p:nvPr/>
        </p:nvGrpSpPr>
        <p:grpSpPr>
          <a:xfrm>
            <a:off x="2649566" y="5614724"/>
            <a:ext cx="3367947" cy="510366"/>
            <a:chOff x="0" y="3957247"/>
            <a:chExt cx="3367947" cy="510366"/>
          </a:xfrm>
        </p:grpSpPr>
        <p:sp>
          <p:nvSpPr>
            <p:cNvPr id="173" name="Google Shape;173;p8"/>
            <p:cNvSpPr/>
            <p:nvPr/>
          </p:nvSpPr>
          <p:spPr>
            <a:xfrm>
              <a:off x="0" y="3957247"/>
              <a:ext cx="3367947" cy="510366"/>
            </a:xfrm>
            <a:prstGeom prst="rect">
              <a:avLst/>
            </a:prstGeom>
            <a:solidFill>
              <a:srgbClr val="FFE8CA">
                <a:alpha val="89803"/>
              </a:srgbClr>
            </a:solidFill>
            <a:ln cap="flat" cmpd="sng" w="12700">
              <a:solidFill>
                <a:srgbClr val="FFE8C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 txBox="1"/>
            <p:nvPr/>
          </p:nvSpPr>
          <p:spPr>
            <a:xfrm>
              <a:off x="0" y="3957247"/>
              <a:ext cx="3367947" cy="510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78225" spcFirstLastPara="1" rIns="7822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Перераспределение достижений и компетенций по траекториям</a:t>
              </a:r>
              <a:endParaRPr/>
            </a:p>
          </p:txBody>
        </p:sp>
      </p:grpSp>
      <p:grpSp>
        <p:nvGrpSpPr>
          <p:cNvPr id="175" name="Google Shape;175;p8"/>
          <p:cNvGrpSpPr/>
          <p:nvPr/>
        </p:nvGrpSpPr>
        <p:grpSpPr>
          <a:xfrm>
            <a:off x="6198786" y="5614724"/>
            <a:ext cx="3367947" cy="510366"/>
            <a:chOff x="3289462" y="3954726"/>
            <a:chExt cx="3367947" cy="510366"/>
          </a:xfrm>
        </p:grpSpPr>
        <p:sp>
          <p:nvSpPr>
            <p:cNvPr id="176" name="Google Shape;176;p8"/>
            <p:cNvSpPr/>
            <p:nvPr/>
          </p:nvSpPr>
          <p:spPr>
            <a:xfrm>
              <a:off x="3289462" y="3954726"/>
              <a:ext cx="3367947" cy="510366"/>
            </a:xfrm>
            <a:prstGeom prst="rect">
              <a:avLst/>
            </a:prstGeom>
            <a:solidFill>
              <a:srgbClr val="F3FBCA">
                <a:alpha val="89803"/>
              </a:srgbClr>
            </a:solidFill>
            <a:ln cap="flat" cmpd="sng" w="12700">
              <a:solidFill>
                <a:srgbClr val="F3FBC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 txBox="1"/>
            <p:nvPr/>
          </p:nvSpPr>
          <p:spPr>
            <a:xfrm>
              <a:off x="3367948" y="4006239"/>
              <a:ext cx="3289461" cy="447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78225" spcFirstLastPara="1" rIns="7822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Установление внутреннего статуса сотрудника исходя из его профиля – позиция на текущей траектории</a:t>
              </a:r>
              <a:endParaRPr/>
            </a:p>
          </p:txBody>
        </p:sp>
      </p:grpSp>
      <p:grpSp>
        <p:nvGrpSpPr>
          <p:cNvPr id="178" name="Google Shape;178;p8"/>
          <p:cNvGrpSpPr/>
          <p:nvPr/>
        </p:nvGrpSpPr>
        <p:grpSpPr>
          <a:xfrm>
            <a:off x="2571077" y="3384799"/>
            <a:ext cx="7132319" cy="1706400"/>
            <a:chOff x="0" y="1690552"/>
            <a:chExt cx="6735896" cy="1706400"/>
          </a:xfrm>
        </p:grpSpPr>
        <p:sp>
          <p:nvSpPr>
            <p:cNvPr id="179" name="Google Shape;179;p8"/>
            <p:cNvSpPr/>
            <p:nvPr/>
          </p:nvSpPr>
          <p:spPr>
            <a:xfrm rot="10800000">
              <a:off x="0" y="1690552"/>
              <a:ext cx="6735896" cy="17064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2EE84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 txBox="1"/>
            <p:nvPr/>
          </p:nvSpPr>
          <p:spPr>
            <a:xfrm>
              <a:off x="0" y="1690552"/>
              <a:ext cx="6735896" cy="598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ru-RU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Формирование уровней развития</a:t>
              </a: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>
            <a:off x="2649566" y="3827755"/>
            <a:ext cx="3367947" cy="510213"/>
            <a:chOff x="0" y="2289499"/>
            <a:chExt cx="3367947" cy="510213"/>
          </a:xfrm>
        </p:grpSpPr>
        <p:sp>
          <p:nvSpPr>
            <p:cNvPr id="182" name="Google Shape;182;p8"/>
            <p:cNvSpPr/>
            <p:nvPr/>
          </p:nvSpPr>
          <p:spPr>
            <a:xfrm>
              <a:off x="0" y="2289499"/>
              <a:ext cx="3367947" cy="510213"/>
            </a:xfrm>
            <a:prstGeom prst="rect">
              <a:avLst/>
            </a:prstGeom>
            <a:solidFill>
              <a:srgbClr val="D5F8CB">
                <a:alpha val="89803"/>
              </a:srgbClr>
            </a:solidFill>
            <a:ln cap="flat" cmpd="sng" w="12700">
              <a:solidFill>
                <a:srgbClr val="D5F8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 txBox="1"/>
            <p:nvPr/>
          </p:nvSpPr>
          <p:spPr>
            <a:xfrm>
              <a:off x="0" y="2289499"/>
              <a:ext cx="3367947" cy="510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78225" spcFirstLastPara="1" rIns="7822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Формирование внутренней связи между навыками и установление границ их уровней</a:t>
              </a:r>
              <a:endParaRPr/>
            </a:p>
          </p:txBody>
        </p:sp>
      </p:grpSp>
      <p:grpSp>
        <p:nvGrpSpPr>
          <p:cNvPr id="184" name="Google Shape;184;p8"/>
          <p:cNvGrpSpPr/>
          <p:nvPr/>
        </p:nvGrpSpPr>
        <p:grpSpPr>
          <a:xfrm>
            <a:off x="6135243" y="3827721"/>
            <a:ext cx="3367947" cy="510300"/>
            <a:chOff x="3367948" y="2289465"/>
            <a:chExt cx="3367947" cy="510300"/>
          </a:xfrm>
        </p:grpSpPr>
        <p:sp>
          <p:nvSpPr>
            <p:cNvPr id="185" name="Google Shape;185;p8"/>
            <p:cNvSpPr/>
            <p:nvPr/>
          </p:nvSpPr>
          <p:spPr>
            <a:xfrm>
              <a:off x="3367948" y="2289499"/>
              <a:ext cx="3367947" cy="510213"/>
            </a:xfrm>
            <a:prstGeom prst="rect">
              <a:avLst/>
            </a:prstGeom>
            <a:solidFill>
              <a:srgbClr val="CDF5DB">
                <a:alpha val="89803"/>
              </a:srgbClr>
            </a:solidFill>
            <a:ln cap="flat" cmpd="sng" w="12700">
              <a:solidFill>
                <a:srgbClr val="CDF5D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 txBox="1"/>
            <p:nvPr/>
          </p:nvSpPr>
          <p:spPr>
            <a:xfrm>
              <a:off x="3368018" y="2289465"/>
              <a:ext cx="3367800" cy="51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78225" spcFirstLastPara="1" rIns="7822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Привязка уровней освоения групп навыков к уровням развития</a:t>
              </a:r>
              <a:endParaRPr/>
            </a:p>
          </p:txBody>
        </p:sp>
      </p:grpSp>
      <p:grpSp>
        <p:nvGrpSpPr>
          <p:cNvPr id="187" name="Google Shape;187;p8"/>
          <p:cNvGrpSpPr/>
          <p:nvPr/>
        </p:nvGrpSpPr>
        <p:grpSpPr>
          <a:xfrm>
            <a:off x="2372062" y="1637780"/>
            <a:ext cx="7290902" cy="1743603"/>
            <a:chOff x="-156974" y="-36410"/>
            <a:chExt cx="6892870" cy="1743603"/>
          </a:xfrm>
        </p:grpSpPr>
        <p:sp>
          <p:nvSpPr>
            <p:cNvPr id="188" name="Google Shape;188;p8"/>
            <p:cNvSpPr/>
            <p:nvPr/>
          </p:nvSpPr>
          <p:spPr>
            <a:xfrm rot="10800000">
              <a:off x="0" y="793"/>
              <a:ext cx="6735896" cy="17064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5999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-156974" y="-36410"/>
              <a:ext cx="6735896" cy="598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Создание рубрикатора достижений и компетенций</a:t>
              </a:r>
              <a:endParaRPr/>
            </a:p>
          </p:txBody>
        </p:sp>
      </p:grpSp>
      <p:grpSp>
        <p:nvGrpSpPr>
          <p:cNvPr id="190" name="Google Shape;190;p8"/>
          <p:cNvGrpSpPr/>
          <p:nvPr/>
        </p:nvGrpSpPr>
        <p:grpSpPr>
          <a:xfrm>
            <a:off x="2717201" y="2106770"/>
            <a:ext cx="3367947" cy="542778"/>
            <a:chOff x="-10851" y="923068"/>
            <a:chExt cx="3367947" cy="542778"/>
          </a:xfrm>
        </p:grpSpPr>
        <p:sp>
          <p:nvSpPr>
            <p:cNvPr id="191" name="Google Shape;191;p8"/>
            <p:cNvSpPr/>
            <p:nvPr/>
          </p:nvSpPr>
          <p:spPr>
            <a:xfrm>
              <a:off x="-10851" y="955633"/>
              <a:ext cx="3367947" cy="510213"/>
            </a:xfrm>
            <a:prstGeom prst="rect">
              <a:avLst/>
            </a:prstGeom>
            <a:solidFill>
              <a:srgbClr val="CDF2F0">
                <a:alpha val="89803"/>
              </a:srgbClr>
            </a:solidFill>
            <a:ln cap="flat" cmpd="sng" w="12700">
              <a:solidFill>
                <a:srgbClr val="CDF2F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 txBox="1"/>
            <p:nvPr/>
          </p:nvSpPr>
          <p:spPr>
            <a:xfrm>
              <a:off x="-10851" y="923068"/>
              <a:ext cx="3367947" cy="510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78225" spcFirstLastPara="1" rIns="7822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Обновление списка достижений и компетенций и его расширение</a:t>
              </a:r>
              <a:endParaRPr/>
            </a:p>
          </p:txBody>
        </p:sp>
      </p:grpSp>
      <p:grpSp>
        <p:nvGrpSpPr>
          <p:cNvPr id="193" name="Google Shape;193;p8"/>
          <p:cNvGrpSpPr/>
          <p:nvPr/>
        </p:nvGrpSpPr>
        <p:grpSpPr>
          <a:xfrm>
            <a:off x="6232664" y="2139335"/>
            <a:ext cx="3470732" cy="530375"/>
            <a:chOff x="3367948" y="933449"/>
            <a:chExt cx="3470732" cy="530375"/>
          </a:xfrm>
        </p:grpSpPr>
        <p:sp>
          <p:nvSpPr>
            <p:cNvPr id="194" name="Google Shape;194;p8"/>
            <p:cNvSpPr/>
            <p:nvPr/>
          </p:nvSpPr>
          <p:spPr>
            <a:xfrm>
              <a:off x="3367948" y="933449"/>
              <a:ext cx="3367947" cy="510213"/>
            </a:xfrm>
            <a:prstGeom prst="rect">
              <a:avLst/>
            </a:prstGeom>
            <a:solidFill>
              <a:srgbClr val="D0DCEE">
                <a:alpha val="89803"/>
              </a:srgbClr>
            </a:solidFill>
            <a:ln cap="flat" cmpd="sng" w="12700">
              <a:solidFill>
                <a:srgbClr val="D0DCEE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 txBox="1"/>
            <p:nvPr/>
          </p:nvSpPr>
          <p:spPr>
            <a:xfrm>
              <a:off x="3538366" y="944612"/>
              <a:ext cx="3300314" cy="519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78225" spcFirstLastPara="1" rIns="7822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Разделение достижений и компетенций на отдельные навыки и их классификация</a:t>
              </a:r>
              <a:endParaRPr/>
            </a:p>
          </p:txBody>
        </p:sp>
      </p:grpSp>
      <p:pic>
        <p:nvPicPr>
          <p:cNvPr id="196" name="Google Shape;19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9406" y="192400"/>
            <a:ext cx="1556994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9550" y="192388"/>
            <a:ext cx="441722" cy="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14050" y="734700"/>
            <a:ext cx="1755490" cy="3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>
            <p:ph type="title"/>
          </p:nvPr>
        </p:nvSpPr>
        <p:spPr>
          <a:xfrm>
            <a:off x="1762199" y="1029175"/>
            <a:ext cx="101550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23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    СТЕЙКХОЛДЕР                                РЕШЕНИЕ ПРОБЛЕМ</a:t>
            </a:r>
            <a:endParaRPr sz="4900"/>
          </a:p>
        </p:txBody>
      </p:sp>
      <p:graphicFrame>
        <p:nvGraphicFramePr>
          <p:cNvPr id="204" name="Google Shape;204;p9"/>
          <p:cNvGraphicFramePr/>
          <p:nvPr/>
        </p:nvGraphicFramePr>
        <p:xfrm>
          <a:off x="1762200" y="18355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{914C8F52-C6CF-4939-A033-F3F8A0FB688F}</a:tableStyleId>
              </a:tblPr>
              <a:tblGrid>
                <a:gridCol w="3630000"/>
                <a:gridCol w="6525000"/>
              </a:tblGrid>
              <a:tr h="926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Директора институтов/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высшие школы/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структурных подразделений</a:t>
                      </a:r>
                      <a:endParaRPr sz="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22860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К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валифицированные кадры, 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2860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Формирование кадровой политики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79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Кадровые службы университета</a:t>
                      </a:r>
                      <a:endParaRPr sz="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22860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У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прощение процедуры отбора персонала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2860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Привлекательность HR-бренда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549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Руководство университета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22860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П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олная картина состояния кадрового потенциала и возможность принимать оперативные решения в условиях неопределенности среды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2860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Высокая вовлеченность и результативность сотрудников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71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олодые кадры до 39 лет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22860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Программа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развития в университете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2860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Ускорение карьерного роста (траектория карьерного роста)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2860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Возможности построения индивидуальных программ развития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05" name="Google Shape;205;p9"/>
          <p:cNvPicPr preferRelativeResize="0"/>
          <p:nvPr/>
        </p:nvPicPr>
        <p:blipFill rotWithShape="1">
          <a:blip r:embed="rId3">
            <a:alphaModFix/>
          </a:blip>
          <a:srcRect b="0" l="0" r="68941" t="0"/>
          <a:stretch/>
        </p:blipFill>
        <p:spPr>
          <a:xfrm>
            <a:off x="6659050" y="229700"/>
            <a:ext cx="698075" cy="68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/>
          <p:cNvPicPr preferRelativeResize="0"/>
          <p:nvPr/>
        </p:nvPicPr>
        <p:blipFill rotWithShape="1">
          <a:blip r:embed="rId4">
            <a:alphaModFix/>
          </a:blip>
          <a:srcRect b="0" l="0" r="75578" t="0"/>
          <a:stretch/>
        </p:blipFill>
        <p:spPr>
          <a:xfrm>
            <a:off x="7325851" y="219863"/>
            <a:ext cx="653050" cy="66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5">
            <a:alphaModFix/>
          </a:blip>
          <a:srcRect b="0" l="0" r="68941" t="0"/>
          <a:stretch/>
        </p:blipFill>
        <p:spPr>
          <a:xfrm>
            <a:off x="5407213" y="230552"/>
            <a:ext cx="653075" cy="7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6">
            <a:alphaModFix/>
          </a:blip>
          <a:srcRect b="0" l="0" r="67961" t="0"/>
          <a:stretch/>
        </p:blipFill>
        <p:spPr>
          <a:xfrm>
            <a:off x="7959350" y="317176"/>
            <a:ext cx="739250" cy="592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7">
            <a:alphaModFix/>
          </a:blip>
          <a:srcRect b="0" l="0" r="68975" t="0"/>
          <a:stretch/>
        </p:blipFill>
        <p:spPr>
          <a:xfrm>
            <a:off x="4033175" y="187500"/>
            <a:ext cx="698075" cy="70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/>
          <p:cNvPicPr preferRelativeResize="0"/>
          <p:nvPr/>
        </p:nvPicPr>
        <p:blipFill rotWithShape="1">
          <a:blip r:embed="rId8">
            <a:alphaModFix/>
          </a:blip>
          <a:srcRect b="0" l="0" r="70300" t="0"/>
          <a:stretch/>
        </p:blipFill>
        <p:spPr>
          <a:xfrm>
            <a:off x="8667612" y="270800"/>
            <a:ext cx="698075" cy="62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/>
          <p:cNvPicPr preferRelativeResize="0"/>
          <p:nvPr/>
        </p:nvPicPr>
        <p:blipFill rotWithShape="1">
          <a:blip r:embed="rId9">
            <a:alphaModFix/>
          </a:blip>
          <a:srcRect b="0" l="0" r="71667" t="0"/>
          <a:stretch/>
        </p:blipFill>
        <p:spPr>
          <a:xfrm>
            <a:off x="3312950" y="248588"/>
            <a:ext cx="698075" cy="58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/>
          <p:cNvPicPr preferRelativeResize="0"/>
          <p:nvPr/>
        </p:nvPicPr>
        <p:blipFill rotWithShape="1">
          <a:blip r:embed="rId10">
            <a:alphaModFix/>
          </a:blip>
          <a:srcRect b="0" l="0" r="73925" t="0"/>
          <a:stretch/>
        </p:blipFill>
        <p:spPr>
          <a:xfrm>
            <a:off x="10734000" y="258850"/>
            <a:ext cx="698075" cy="65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11">
            <a:alphaModFix/>
          </a:blip>
          <a:srcRect b="0" l="0" r="68692" t="0"/>
          <a:stretch/>
        </p:blipFill>
        <p:spPr>
          <a:xfrm>
            <a:off x="9300820" y="247463"/>
            <a:ext cx="739255" cy="6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/>
          <p:cNvPicPr preferRelativeResize="0"/>
          <p:nvPr/>
        </p:nvPicPr>
        <p:blipFill rotWithShape="1">
          <a:blip r:embed="rId12">
            <a:alphaModFix/>
          </a:blip>
          <a:srcRect b="0" l="0" r="67961" t="0"/>
          <a:stretch/>
        </p:blipFill>
        <p:spPr>
          <a:xfrm>
            <a:off x="4694117" y="243475"/>
            <a:ext cx="698083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/>
          <p:cNvPicPr preferRelativeResize="0"/>
          <p:nvPr/>
        </p:nvPicPr>
        <p:blipFill rotWithShape="1">
          <a:blip r:embed="rId13">
            <a:alphaModFix/>
          </a:blip>
          <a:srcRect b="0" l="0" r="88490" t="0"/>
          <a:stretch/>
        </p:blipFill>
        <p:spPr>
          <a:xfrm>
            <a:off x="10054376" y="276800"/>
            <a:ext cx="698074" cy="57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/>
          <p:cNvPicPr preferRelativeResize="0"/>
          <p:nvPr/>
        </p:nvPicPr>
        <p:blipFill rotWithShape="1">
          <a:blip r:embed="rId14">
            <a:alphaModFix/>
          </a:blip>
          <a:srcRect b="0" l="0" r="71295" t="11426"/>
          <a:stretch/>
        </p:blipFill>
        <p:spPr>
          <a:xfrm>
            <a:off x="6021350" y="258875"/>
            <a:ext cx="630825" cy="64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462800" y="1971875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462800" y="2204550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508862" y="2898838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508850" y="3268063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462800" y="3664838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508850" y="4550888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462800" y="5219700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462800" y="5618175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508850" y="6126450"/>
            <a:ext cx="221500" cy="2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12901" y="1171950"/>
            <a:ext cx="1397450" cy="9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76000" y="4507573"/>
            <a:ext cx="1471250" cy="80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3663" y="3440288"/>
            <a:ext cx="1535900" cy="8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76007" y="2306125"/>
            <a:ext cx="1471255" cy="9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49795" y="346238"/>
            <a:ext cx="1782918" cy="65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2022-12-12T16:08:30Z</dcterms:created>
  <dc:creator>Рыхтик Дарья Николаевна</dc:creator>
</cp:coreProperties>
</file>