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9"/>
  </p:normalViewPr>
  <p:slideViewPr>
    <p:cSldViewPr snapToGrid="0">
      <p:cViewPr varScale="1">
        <p:scale>
          <a:sx n="80" d="100"/>
          <a:sy n="80" d="100"/>
        </p:scale>
        <p:origin x="15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Иван Арсентьев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22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21"/>
          </p:nvPr>
        </p:nvSpPr>
        <p:spPr>
          <a:xfrm>
            <a:off x="-812800" y="0"/>
            <a:ext cx="15232066" cy="10160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21"/>
          </p:nvPr>
        </p:nvSpPr>
        <p:spPr>
          <a:xfrm>
            <a:off x="1606550" y="635000"/>
            <a:ext cx="9779000" cy="65227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idx="21"/>
          </p:nvPr>
        </p:nvSpPr>
        <p:spPr>
          <a:xfrm>
            <a:off x="2717800" y="635000"/>
            <a:ext cx="12357100" cy="8238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idx="21"/>
          </p:nvPr>
        </p:nvSpPr>
        <p:spPr>
          <a:xfrm>
            <a:off x="4533900" y="26035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685800" indent="-342900">
              <a:spcBef>
                <a:spcPts val="3200"/>
              </a:spcBef>
              <a:defRPr sz="28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28700" indent="-342900">
              <a:spcBef>
                <a:spcPts val="3200"/>
              </a:spcBef>
              <a:defRPr sz="28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indent="-342900">
              <a:spcBef>
                <a:spcPts val="3200"/>
              </a:spcBef>
              <a:defRPr sz="28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1714500" indent="-342900">
              <a:spcBef>
                <a:spcPts val="3200"/>
              </a:spcBef>
              <a:defRPr sz="2800"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6680200" y="5026947"/>
            <a:ext cx="6057901" cy="40407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22"/>
          </p:nvPr>
        </p:nvSpPr>
        <p:spPr>
          <a:xfrm>
            <a:off x="6502400" y="886747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idx="23"/>
          </p:nvPr>
        </p:nvSpPr>
        <p:spPr>
          <a:xfrm>
            <a:off x="-2374900" y="889000"/>
            <a:ext cx="11976100" cy="7984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tif"/><Relationship Id="rId4" Type="http://schemas.openxmlformats.org/officeDocument/2006/relationships/image" Target="../media/image5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Команда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Команда</a:t>
            </a:r>
          </a:p>
        </p:txBody>
      </p:sp>
      <p:sp>
        <p:nvSpPr>
          <p:cNvPr id="120" name="создание, выживание, развитие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создание, выживание, развитие</a:t>
            </a:r>
          </a:p>
        </p:txBody>
      </p:sp>
      <p:sp>
        <p:nvSpPr>
          <p:cNvPr id="121" name="Башня…"/>
          <p:cNvSpPr txBox="1"/>
          <p:nvPr/>
        </p:nvSpPr>
        <p:spPr>
          <a:xfrm>
            <a:off x="1270000" y="8504847"/>
            <a:ext cx="10464800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>
              <a:defRPr sz="3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Башня</a:t>
            </a:r>
          </a:p>
          <a:p>
            <a:pPr>
              <a:defRPr sz="32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2023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Жизненный цикл команд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r>
              <a:t>Жизненный цикл команды</a:t>
            </a:r>
          </a:p>
        </p:txBody>
      </p:sp>
      <p:sp>
        <p:nvSpPr>
          <p:cNvPr id="172" name="Bruce Tuckman"/>
          <p:cNvSpPr txBox="1"/>
          <p:nvPr/>
        </p:nvSpPr>
        <p:spPr>
          <a:xfrm>
            <a:off x="11712072" y="9426673"/>
            <a:ext cx="999110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r>
              <a:t>Bruce Tuckman</a:t>
            </a:r>
          </a:p>
        </p:txBody>
      </p:sp>
      <p:pic>
        <p:nvPicPr>
          <p:cNvPr id="190" name="Соединительная линия" descr="Соединительная линия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83239" y="2756104"/>
            <a:ext cx="1382184" cy="1560451"/>
          </a:xfrm>
          <a:prstGeom prst="rect">
            <a:avLst/>
          </a:prstGeom>
        </p:spPr>
      </p:pic>
      <p:pic>
        <p:nvPicPr>
          <p:cNvPr id="192" name="Соединительная линия" descr="Соединительная линия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951031" y="6658003"/>
            <a:ext cx="1382185" cy="1560451"/>
          </a:xfrm>
          <a:prstGeom prst="rect">
            <a:avLst/>
          </a:prstGeom>
        </p:spPr>
      </p:pic>
      <p:pic>
        <p:nvPicPr>
          <p:cNvPr id="194" name="Соединительная линия" descr="Соединительная линия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109327" y="6689319"/>
            <a:ext cx="1675141" cy="1441858"/>
          </a:xfrm>
          <a:prstGeom prst="rect">
            <a:avLst/>
          </a:prstGeom>
        </p:spPr>
      </p:pic>
      <p:pic>
        <p:nvPicPr>
          <p:cNvPr id="196" name="Соединительная линия" descr="Соединительная линия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831987" y="2843381"/>
            <a:ext cx="1675141" cy="1441858"/>
          </a:xfrm>
          <a:prstGeom prst="rect">
            <a:avLst/>
          </a:prstGeom>
        </p:spPr>
      </p:pic>
      <p:sp>
        <p:nvSpPr>
          <p:cNvPr id="177" name="Кружок"/>
          <p:cNvSpPr/>
          <p:nvPr/>
        </p:nvSpPr>
        <p:spPr>
          <a:xfrm>
            <a:off x="4207331" y="3356914"/>
            <a:ext cx="4590139" cy="4590139"/>
          </a:xfrm>
          <a:prstGeom prst="ellipse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78" name="Линия"/>
          <p:cNvSpPr/>
          <p:nvPr/>
        </p:nvSpPr>
        <p:spPr>
          <a:xfrm flipV="1">
            <a:off x="6502399" y="2363359"/>
            <a:ext cx="1" cy="6577249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79" name="Линия"/>
          <p:cNvSpPr/>
          <p:nvPr/>
        </p:nvSpPr>
        <p:spPr>
          <a:xfrm>
            <a:off x="2036304" y="5651983"/>
            <a:ext cx="8149114" cy="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80" name="Достижение"/>
          <p:cNvSpPr txBox="1"/>
          <p:nvPr/>
        </p:nvSpPr>
        <p:spPr>
          <a:xfrm>
            <a:off x="4415451" y="5007959"/>
            <a:ext cx="195277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Достижение</a:t>
            </a:r>
          </a:p>
        </p:txBody>
      </p:sp>
      <p:sp>
        <p:nvSpPr>
          <p:cNvPr id="181" name="Формирование"/>
          <p:cNvSpPr txBox="1"/>
          <p:nvPr/>
        </p:nvSpPr>
        <p:spPr>
          <a:xfrm rot="5400000">
            <a:off x="5669047" y="4273299"/>
            <a:ext cx="233079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Формирование</a:t>
            </a:r>
          </a:p>
        </p:txBody>
      </p:sp>
      <p:sp>
        <p:nvSpPr>
          <p:cNvPr id="182" name="Преодоление"/>
          <p:cNvSpPr txBox="1"/>
          <p:nvPr/>
        </p:nvSpPr>
        <p:spPr>
          <a:xfrm>
            <a:off x="6623245" y="5682419"/>
            <a:ext cx="21083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Преодоление</a:t>
            </a:r>
          </a:p>
        </p:txBody>
      </p:sp>
      <p:sp>
        <p:nvSpPr>
          <p:cNvPr id="183" name="Нормирование"/>
          <p:cNvSpPr txBox="1"/>
          <p:nvPr/>
        </p:nvSpPr>
        <p:spPr>
          <a:xfrm rot="16200000">
            <a:off x="4961610" y="6575863"/>
            <a:ext cx="229850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Нормирование</a:t>
            </a:r>
          </a:p>
        </p:txBody>
      </p:sp>
      <p:sp>
        <p:nvSpPr>
          <p:cNvPr id="184" name="Знакомство…"/>
          <p:cNvSpPr txBox="1"/>
          <p:nvPr/>
        </p:nvSpPr>
        <p:spPr>
          <a:xfrm>
            <a:off x="9416871" y="2185918"/>
            <a:ext cx="2811067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indent="-444500" algn="l">
              <a:buSzPct val="75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Знакомство</a:t>
            </a:r>
          </a:p>
          <a:p>
            <a:pPr marL="444500" indent="-444500" algn="l">
              <a:buSzPct val="75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Зачем мы здесь?</a:t>
            </a:r>
          </a:p>
          <a:p>
            <a:pPr marL="444500" indent="-444500" algn="l">
              <a:buSzPct val="75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Подозрения/страх</a:t>
            </a:r>
          </a:p>
          <a:p>
            <a:pPr marL="444500" indent="-444500" algn="l">
              <a:buSzPct val="75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Проблемы/жалобы</a:t>
            </a:r>
          </a:p>
        </p:txBody>
      </p:sp>
      <p:sp>
        <p:nvSpPr>
          <p:cNvPr id="185" name="Битва за власть…"/>
          <p:cNvSpPr txBox="1"/>
          <p:nvPr/>
        </p:nvSpPr>
        <p:spPr>
          <a:xfrm>
            <a:off x="9336146" y="7630612"/>
            <a:ext cx="2722266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indent="-444500" algn="l">
              <a:buSzPct val="75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Битва за власть</a:t>
            </a:r>
          </a:p>
          <a:p>
            <a:pPr marL="444500" indent="-444500" algn="l">
              <a:buSzPct val="75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Win/Lose стычки</a:t>
            </a:r>
          </a:p>
          <a:p>
            <a:pPr marL="444500" indent="-444500" algn="l">
              <a:buSzPct val="75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Скрытые повестки</a:t>
            </a:r>
          </a:p>
          <a:p>
            <a:pPr marL="444500" indent="-444500" algn="l">
              <a:buSzPct val="75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Сопротивление</a:t>
            </a:r>
          </a:p>
        </p:txBody>
      </p:sp>
      <p:sp>
        <p:nvSpPr>
          <p:cNvPr id="186" name="Совместные действия…"/>
          <p:cNvSpPr txBox="1"/>
          <p:nvPr/>
        </p:nvSpPr>
        <p:spPr>
          <a:xfrm>
            <a:off x="41886" y="7630612"/>
            <a:ext cx="3550246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indent="-444500" algn="l">
              <a:buSzPct val="75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Совместные действия</a:t>
            </a:r>
          </a:p>
          <a:p>
            <a:pPr marL="444500" indent="-444500" algn="l">
              <a:buSzPct val="75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Идентификация команды</a:t>
            </a:r>
          </a:p>
          <a:p>
            <a:pPr marL="444500" indent="-444500" algn="l">
              <a:buSzPct val="75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Установление правил</a:t>
            </a:r>
          </a:p>
          <a:p>
            <a:pPr marL="444500" indent="-444500" algn="l">
              <a:buSzPct val="75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Активное слушание</a:t>
            </a:r>
          </a:p>
        </p:txBody>
      </p:sp>
      <p:sp>
        <p:nvSpPr>
          <p:cNvPr id="187" name="Синергия команды…"/>
          <p:cNvSpPr txBox="1"/>
          <p:nvPr/>
        </p:nvSpPr>
        <p:spPr>
          <a:xfrm>
            <a:off x="154212" y="2185918"/>
            <a:ext cx="4021287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indent="-444500" algn="l">
              <a:buSzPct val="75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Синергия команды</a:t>
            </a:r>
          </a:p>
          <a:p>
            <a:pPr marL="444500" indent="-444500" algn="l">
              <a:buSzPct val="75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Высокая производительность</a:t>
            </a:r>
          </a:p>
          <a:p>
            <a:pPr marL="444500" indent="-444500" algn="l">
              <a:buSzPct val="75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Высокая мораль</a:t>
            </a:r>
          </a:p>
          <a:p>
            <a:pPr marL="444500" indent="-444500" algn="l">
              <a:buSzPct val="75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Высокая креативность</a:t>
            </a:r>
          </a:p>
        </p:txBody>
      </p:sp>
      <p:sp>
        <p:nvSpPr>
          <p:cNvPr id="188" name="Завершение"/>
          <p:cNvSpPr/>
          <p:nvPr/>
        </p:nvSpPr>
        <p:spPr>
          <a:xfrm rot="5400000">
            <a:off x="5841868" y="4038920"/>
            <a:ext cx="2326916" cy="773559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Завершение</a:t>
            </a:r>
          </a:p>
        </p:txBody>
      </p:sp>
      <p:sp>
        <p:nvSpPr>
          <p:cNvPr id="189" name="Формальное окончание…"/>
          <p:cNvSpPr/>
          <p:nvPr/>
        </p:nvSpPr>
        <p:spPr>
          <a:xfrm>
            <a:off x="9442971" y="2185918"/>
            <a:ext cx="3125093" cy="1270001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246944" indent="-246944" algn="l">
              <a:buSzPct val="75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Формальное окончание</a:t>
            </a:r>
          </a:p>
          <a:p>
            <a:pPr marL="246944" indent="-246944" algn="l">
              <a:buSzPct val="75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Закрытие команды</a:t>
            </a:r>
          </a:p>
          <a:p>
            <a:pPr marL="246944" indent="-246944" algn="l">
              <a:buSzPct val="75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Награды/признание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4" animBg="1" advAuto="0"/>
      <p:bldP spid="181" grpId="1" animBg="1" advAuto="0"/>
      <p:bldP spid="182" grpId="2" animBg="1" advAuto="0"/>
      <p:bldP spid="183" grpId="3" animBg="1" advAuto="0"/>
      <p:bldP spid="184" grpId="5" animBg="1" advAuto="0"/>
      <p:bldP spid="185" grpId="6" animBg="1" advAuto="0"/>
      <p:bldP spid="186" grpId="7" animBg="1" advAuto="0"/>
      <p:bldP spid="187" grpId="8" animBg="1" advAuto="0"/>
      <p:bldP spid="188" grpId="9" animBg="1" advAuto="0"/>
      <p:bldP spid="189" grpId="1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Рол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Роли</a:t>
            </a:r>
          </a:p>
        </p:txBody>
      </p:sp>
      <p:pic>
        <p:nvPicPr>
          <p:cNvPr id="200" name="Изображение" descr="Изображение"/>
          <p:cNvPicPr>
            <a:picLocks noChangeAspect="1"/>
          </p:cNvPicPr>
          <p:nvPr/>
        </p:nvPicPr>
        <p:blipFill>
          <a:blip r:embed="rId2"/>
          <a:srcRect t="3813"/>
          <a:stretch>
            <a:fillRect/>
          </a:stretch>
        </p:blipFill>
        <p:spPr>
          <a:xfrm>
            <a:off x="47942" y="2037807"/>
            <a:ext cx="12908916" cy="7737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317500"/>
            <a:ext cx="10947400" cy="911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82" y="-645598"/>
            <a:ext cx="9499436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Перерыв 15"/>
          <p:cNvSpPr txBox="1">
            <a:spLocks noGrp="1"/>
          </p:cNvSpPr>
          <p:nvPr>
            <p:ph type="body" idx="22"/>
          </p:nvPr>
        </p:nvSpPr>
        <p:spPr>
          <a:xfrm>
            <a:off x="1270000" y="3968749"/>
            <a:ext cx="10464800" cy="1282701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Перерыв 15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Команда - единица продуктивной деятельност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79044">
              <a:defRPr sz="6560"/>
            </a:lvl1pPr>
          </a:lstStyle>
          <a:p>
            <a:r>
              <a:t>Команда - единица продуктивной деятельности </a:t>
            </a:r>
          </a:p>
        </p:txBody>
      </p:sp>
      <p:grpSp>
        <p:nvGrpSpPr>
          <p:cNvPr id="211" name="Сгруппировать"/>
          <p:cNvGrpSpPr/>
          <p:nvPr/>
        </p:nvGrpSpPr>
        <p:grpSpPr>
          <a:xfrm>
            <a:off x="3062287" y="4926520"/>
            <a:ext cx="4316097" cy="2672095"/>
            <a:chOff x="0" y="0"/>
            <a:chExt cx="4316095" cy="2672093"/>
          </a:xfrm>
        </p:grpSpPr>
        <p:sp>
          <p:nvSpPr>
            <p:cNvPr id="209" name="Прямоугольник"/>
            <p:cNvSpPr/>
            <p:nvPr/>
          </p:nvSpPr>
          <p:spPr>
            <a:xfrm>
              <a:off x="0" y="0"/>
              <a:ext cx="4316096" cy="2672094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0" name="Деятельность команды"/>
            <p:cNvSpPr txBox="1"/>
            <p:nvPr/>
          </p:nvSpPr>
          <p:spPr>
            <a:xfrm>
              <a:off x="113785" y="141316"/>
              <a:ext cx="3392389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Деятельность команды</a:t>
              </a:r>
            </a:p>
          </p:txBody>
        </p:sp>
      </p:grpSp>
      <p:grpSp>
        <p:nvGrpSpPr>
          <p:cNvPr id="214" name="Сгруппировать"/>
          <p:cNvGrpSpPr/>
          <p:nvPr/>
        </p:nvGrpSpPr>
        <p:grpSpPr>
          <a:xfrm>
            <a:off x="5626416" y="6425414"/>
            <a:ext cx="4316097" cy="2672094"/>
            <a:chOff x="0" y="0"/>
            <a:chExt cx="4316095" cy="2672093"/>
          </a:xfrm>
        </p:grpSpPr>
        <p:sp>
          <p:nvSpPr>
            <p:cNvPr id="212" name="Прямоугольник"/>
            <p:cNvSpPr/>
            <p:nvPr/>
          </p:nvSpPr>
          <p:spPr>
            <a:xfrm>
              <a:off x="0" y="0"/>
              <a:ext cx="4316096" cy="2672094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3" name="Деятельность пользователя"/>
            <p:cNvSpPr txBox="1"/>
            <p:nvPr/>
          </p:nvSpPr>
          <p:spPr>
            <a:xfrm>
              <a:off x="128329" y="2094248"/>
              <a:ext cx="4059437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Деятельность пользователя</a:t>
              </a:r>
            </a:p>
          </p:txBody>
        </p:sp>
      </p:grpSp>
      <p:sp>
        <p:nvSpPr>
          <p:cNvPr id="215" name="Продукт"/>
          <p:cNvSpPr txBox="1"/>
          <p:nvPr/>
        </p:nvSpPr>
        <p:spPr>
          <a:xfrm>
            <a:off x="5870178" y="6793750"/>
            <a:ext cx="126444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Продукт</a:t>
            </a:r>
          </a:p>
        </p:txBody>
      </p:sp>
      <p:grpSp>
        <p:nvGrpSpPr>
          <p:cNvPr id="221" name="Сгруппировать"/>
          <p:cNvGrpSpPr/>
          <p:nvPr/>
        </p:nvGrpSpPr>
        <p:grpSpPr>
          <a:xfrm>
            <a:off x="782263" y="6203874"/>
            <a:ext cx="6478367" cy="1636953"/>
            <a:chOff x="-63500" y="-63500"/>
            <a:chExt cx="6478365" cy="1636952"/>
          </a:xfrm>
        </p:grpSpPr>
        <p:grpSp>
          <p:nvGrpSpPr>
            <p:cNvPr id="219" name="Сгруппировать"/>
            <p:cNvGrpSpPr/>
            <p:nvPr/>
          </p:nvGrpSpPr>
          <p:grpSpPr>
            <a:xfrm>
              <a:off x="31947" y="294787"/>
              <a:ext cx="4692629" cy="920379"/>
              <a:chOff x="0" y="0"/>
              <a:chExt cx="4692627" cy="920378"/>
            </a:xfrm>
          </p:grpSpPr>
          <p:pic>
            <p:nvPicPr>
              <p:cNvPr id="216" name="Изображение" descr="Изображение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09938" y="0"/>
                <a:ext cx="920380" cy="9203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7" name="Линия"/>
              <p:cNvSpPr/>
              <p:nvPr/>
            </p:nvSpPr>
            <p:spPr>
              <a:xfrm>
                <a:off x="2904381" y="449807"/>
                <a:ext cx="1788247" cy="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18" name="Технолог"/>
              <p:cNvSpPr txBox="1"/>
              <p:nvPr/>
            </p:nvSpPr>
            <p:spPr>
              <a:xfrm>
                <a:off x="0" y="141289"/>
                <a:ext cx="2091356" cy="6377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t>Технолог</a:t>
                </a:r>
              </a:p>
            </p:txBody>
          </p:sp>
        </p:grpSp>
        <p:pic>
          <p:nvPicPr>
            <p:cNvPr id="220" name="Овал Овал" descr="Овал Овал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3501" y="-63500"/>
              <a:ext cx="6478367" cy="1636953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226" name="Сгруппировать"/>
          <p:cNvGrpSpPr/>
          <p:nvPr/>
        </p:nvGrpSpPr>
        <p:grpSpPr>
          <a:xfrm>
            <a:off x="2695564" y="2548858"/>
            <a:ext cx="5049542" cy="5677459"/>
            <a:chOff x="-63499" y="-63500"/>
            <a:chExt cx="5049541" cy="5677458"/>
          </a:xfrm>
        </p:grpSpPr>
        <p:pic>
          <p:nvPicPr>
            <p:cNvPr id="222" name="Изображение" descr="Изображение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189" y="580182"/>
              <a:ext cx="916341" cy="9163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3" name="Организатор"/>
            <p:cNvSpPr txBox="1"/>
            <p:nvPr/>
          </p:nvSpPr>
          <p:spPr>
            <a:xfrm>
              <a:off x="1470888" y="720852"/>
              <a:ext cx="2776465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Организатор</a:t>
              </a:r>
            </a:p>
          </p:txBody>
        </p:sp>
        <p:pic>
          <p:nvPicPr>
            <p:cNvPr id="224" name="Овал Овал" descr="Овал Овал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3500" y="-63501"/>
              <a:ext cx="5049542" cy="5677460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225" name="Линия"/>
            <p:cNvSpPr/>
            <p:nvPr/>
          </p:nvSpPr>
          <p:spPr>
            <a:xfrm flipH="1">
              <a:off x="1133359" y="1408901"/>
              <a:ext cx="1" cy="91634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231" name="Сгруппировать"/>
          <p:cNvGrpSpPr/>
          <p:nvPr/>
        </p:nvGrpSpPr>
        <p:grpSpPr>
          <a:xfrm>
            <a:off x="5104304" y="3129353"/>
            <a:ext cx="8043329" cy="5840831"/>
            <a:chOff x="-82175" y="-82175"/>
            <a:chExt cx="8043328" cy="5840829"/>
          </a:xfrm>
        </p:grpSpPr>
        <p:pic>
          <p:nvPicPr>
            <p:cNvPr id="227" name="Изображение" descr="Изображение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8612" y="1588899"/>
              <a:ext cx="916341" cy="916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8" name="Предприниматель"/>
            <p:cNvSpPr txBox="1"/>
            <p:nvPr/>
          </p:nvSpPr>
          <p:spPr>
            <a:xfrm>
              <a:off x="3348506" y="1729569"/>
              <a:ext cx="3948709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Предприниматель</a:t>
              </a:r>
            </a:p>
          </p:txBody>
        </p:sp>
        <p:pic>
          <p:nvPicPr>
            <p:cNvPr id="229" name="Овал Овал" descr="Овал Овал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327067">
              <a:off x="291873" y="1121460"/>
              <a:ext cx="7295232" cy="3433559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230" name="Линия"/>
            <p:cNvSpPr/>
            <p:nvPr/>
          </p:nvSpPr>
          <p:spPr>
            <a:xfrm>
              <a:off x="2856781" y="2440713"/>
              <a:ext cx="1" cy="795054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232" name="Программа «Управление технологическими инновациями» под руководством Н. Верховского"/>
          <p:cNvSpPr txBox="1"/>
          <p:nvPr/>
        </p:nvSpPr>
        <p:spPr>
          <a:xfrm>
            <a:off x="7380239" y="9496037"/>
            <a:ext cx="560743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r>
              <a:t>Программа «Управление технологическими инновациями» под руководством Н. Верховского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1" animBg="1" advAuto="0"/>
      <p:bldP spid="214" grpId="2" animBg="1" advAuto="0"/>
      <p:bldP spid="215" grpId="3" animBg="1" advAuto="0"/>
      <p:bldP spid="221" grpId="5" animBg="1" advAuto="0"/>
      <p:bldP spid="226" grpId="6" animBg="1" advAuto="0"/>
      <p:bldP spid="231" grpId="4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Сгруппировать"/>
          <p:cNvSpPr/>
          <p:nvPr/>
        </p:nvSpPr>
        <p:spPr>
          <a:xfrm>
            <a:off x="8023141" y="3817578"/>
            <a:ext cx="770924" cy="77092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Позиционная коммуникаци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z="6960"/>
            </a:lvl1pPr>
          </a:lstStyle>
          <a:p>
            <a:r>
              <a:t>Позиционная коммуникация </a:t>
            </a:r>
          </a:p>
        </p:txBody>
      </p:sp>
      <p:pic>
        <p:nvPicPr>
          <p:cNvPr id="236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37" y="3327823"/>
            <a:ext cx="13004801" cy="53898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" name="Сгруппировать"/>
          <p:cNvGrpSpPr/>
          <p:nvPr/>
        </p:nvGrpSpPr>
        <p:grpSpPr>
          <a:xfrm>
            <a:off x="3187756" y="6894731"/>
            <a:ext cx="770924" cy="770924"/>
            <a:chOff x="0" y="0"/>
            <a:chExt cx="770923" cy="770923"/>
          </a:xfrm>
        </p:grpSpPr>
        <p:sp>
          <p:nvSpPr>
            <p:cNvPr id="237" name="Кружок"/>
            <p:cNvSpPr/>
            <p:nvPr/>
          </p:nvSpPr>
          <p:spPr>
            <a:xfrm>
              <a:off x="0" y="0"/>
              <a:ext cx="770924" cy="77092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38" name="Изображение" descr="Изображение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70924" cy="7709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2" name="Сгруппировать"/>
          <p:cNvGrpSpPr/>
          <p:nvPr/>
        </p:nvGrpSpPr>
        <p:grpSpPr>
          <a:xfrm>
            <a:off x="-15398" y="3817578"/>
            <a:ext cx="770924" cy="770924"/>
            <a:chOff x="0" y="0"/>
            <a:chExt cx="770923" cy="770923"/>
          </a:xfrm>
        </p:grpSpPr>
        <p:sp>
          <p:nvSpPr>
            <p:cNvPr id="240" name="Кружок"/>
            <p:cNvSpPr/>
            <p:nvPr/>
          </p:nvSpPr>
          <p:spPr>
            <a:xfrm>
              <a:off x="0" y="0"/>
              <a:ext cx="770924" cy="77092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41" name="Изображение" descr="Изображение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770924" cy="7709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5" name="Сгруппировать"/>
          <p:cNvGrpSpPr/>
          <p:nvPr/>
        </p:nvGrpSpPr>
        <p:grpSpPr>
          <a:xfrm>
            <a:off x="7930357" y="3694729"/>
            <a:ext cx="956492" cy="1016623"/>
            <a:chOff x="0" y="0"/>
            <a:chExt cx="956491" cy="1016622"/>
          </a:xfrm>
        </p:grpSpPr>
        <p:sp>
          <p:nvSpPr>
            <p:cNvPr id="243" name="Овал"/>
            <p:cNvSpPr/>
            <p:nvPr/>
          </p:nvSpPr>
          <p:spPr>
            <a:xfrm>
              <a:off x="0" y="80176"/>
              <a:ext cx="956492" cy="936447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44" name="Изображение" descr="Изображение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783" y="0"/>
              <a:ext cx="770924" cy="7709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6" name="Программа «Управление технологическими инновациями» под руководством Н. Верховского"/>
          <p:cNvSpPr txBox="1"/>
          <p:nvPr/>
        </p:nvSpPr>
        <p:spPr>
          <a:xfrm>
            <a:off x="7380239" y="9496037"/>
            <a:ext cx="560743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r>
              <a:t>Программа «Управление технологическими инновациями» под руководством Н. Верховского </a:t>
            </a:r>
          </a:p>
        </p:txBody>
      </p:sp>
      <p:grpSp>
        <p:nvGrpSpPr>
          <p:cNvPr id="250" name="Сгруппировать"/>
          <p:cNvGrpSpPr/>
          <p:nvPr/>
        </p:nvGrpSpPr>
        <p:grpSpPr>
          <a:xfrm>
            <a:off x="4797369" y="3846212"/>
            <a:ext cx="3819719" cy="2902064"/>
            <a:chOff x="0" y="0"/>
            <a:chExt cx="3819717" cy="2902062"/>
          </a:xfrm>
        </p:grpSpPr>
        <p:sp>
          <p:nvSpPr>
            <p:cNvPr id="247" name="Линия"/>
            <p:cNvSpPr/>
            <p:nvPr/>
          </p:nvSpPr>
          <p:spPr>
            <a:xfrm>
              <a:off x="1075158" y="0"/>
              <a:ext cx="1585621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48" name="Линия"/>
            <p:cNvSpPr/>
            <p:nvPr/>
          </p:nvSpPr>
          <p:spPr>
            <a:xfrm flipV="1">
              <a:off x="3048794" y="2131139"/>
              <a:ext cx="770924" cy="77092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49" name="Линия"/>
            <p:cNvSpPr/>
            <p:nvPr/>
          </p:nvSpPr>
          <p:spPr>
            <a:xfrm flipH="1" flipV="1">
              <a:off x="-1" y="2131139"/>
              <a:ext cx="770924" cy="77092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254" name="Сгруппировать"/>
          <p:cNvGrpSpPr/>
          <p:nvPr/>
        </p:nvGrpSpPr>
        <p:grpSpPr>
          <a:xfrm>
            <a:off x="370063" y="2714928"/>
            <a:ext cx="8038540" cy="6393843"/>
            <a:chOff x="0" y="0"/>
            <a:chExt cx="8038538" cy="6393842"/>
          </a:xfrm>
        </p:grpSpPr>
        <p:sp>
          <p:nvSpPr>
            <p:cNvPr id="251" name="Линия"/>
            <p:cNvSpPr/>
            <p:nvPr/>
          </p:nvSpPr>
          <p:spPr>
            <a:xfrm flipV="1">
              <a:off x="8038538" y="0"/>
              <a:ext cx="1" cy="101662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52" name="Линия"/>
            <p:cNvSpPr/>
            <p:nvPr/>
          </p:nvSpPr>
          <p:spPr>
            <a:xfrm flipV="1">
              <a:off x="-1" y="145104"/>
              <a:ext cx="2" cy="101662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53" name="Линия"/>
            <p:cNvSpPr/>
            <p:nvPr/>
          </p:nvSpPr>
          <p:spPr>
            <a:xfrm flipV="1">
              <a:off x="3203154" y="5377220"/>
              <a:ext cx="1" cy="101662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1" animBg="1" advAuto="0"/>
      <p:bldP spid="254" grpId="2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Силовое поле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Силовое поле</a:t>
            </a:r>
          </a:p>
        </p:txBody>
      </p:sp>
      <p:grpSp>
        <p:nvGrpSpPr>
          <p:cNvPr id="260" name="Сгруппировать"/>
          <p:cNvGrpSpPr/>
          <p:nvPr/>
        </p:nvGrpSpPr>
        <p:grpSpPr>
          <a:xfrm>
            <a:off x="9742274" y="1807850"/>
            <a:ext cx="2803454" cy="3776493"/>
            <a:chOff x="0" y="0"/>
            <a:chExt cx="2803452" cy="3776491"/>
          </a:xfrm>
        </p:grpSpPr>
        <p:pic>
          <p:nvPicPr>
            <p:cNvPr id="257" name="Изображение" descr="Изображение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803453" cy="28034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8" name="Прямоугольник"/>
            <p:cNvSpPr/>
            <p:nvPr/>
          </p:nvSpPr>
          <p:spPr>
            <a:xfrm>
              <a:off x="1160962" y="569227"/>
              <a:ext cx="481528" cy="18485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9" name="Целевое…"/>
            <p:cNvSpPr txBox="1"/>
            <p:nvPr/>
          </p:nvSpPr>
          <p:spPr>
            <a:xfrm>
              <a:off x="264865" y="2608091"/>
              <a:ext cx="2273723" cy="116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Целевое </a:t>
              </a:r>
            </a:p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состояние</a:t>
              </a:r>
            </a:p>
          </p:txBody>
        </p:sp>
      </p:grpSp>
      <p:grpSp>
        <p:nvGrpSpPr>
          <p:cNvPr id="263" name="Сгруппировать"/>
          <p:cNvGrpSpPr/>
          <p:nvPr/>
        </p:nvGrpSpPr>
        <p:grpSpPr>
          <a:xfrm>
            <a:off x="3210004" y="2260336"/>
            <a:ext cx="6580828" cy="1623164"/>
            <a:chOff x="0" y="0"/>
            <a:chExt cx="6580826" cy="1623163"/>
          </a:xfrm>
        </p:grpSpPr>
        <p:sp>
          <p:nvSpPr>
            <p:cNvPr id="261" name="Стрелка"/>
            <p:cNvSpPr/>
            <p:nvPr/>
          </p:nvSpPr>
          <p:spPr>
            <a:xfrm>
              <a:off x="0" y="353163"/>
              <a:ext cx="6580827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2" name="Действия"/>
            <p:cNvSpPr txBox="1"/>
            <p:nvPr/>
          </p:nvSpPr>
          <p:spPr>
            <a:xfrm>
              <a:off x="2017298" y="0"/>
              <a:ext cx="2112989" cy="63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Действия</a:t>
              </a:r>
            </a:p>
          </p:txBody>
        </p:sp>
      </p:grpSp>
      <p:grpSp>
        <p:nvGrpSpPr>
          <p:cNvPr id="266" name="Сгруппировать"/>
          <p:cNvGrpSpPr/>
          <p:nvPr/>
        </p:nvGrpSpPr>
        <p:grpSpPr>
          <a:xfrm>
            <a:off x="382301" y="2467711"/>
            <a:ext cx="2625653" cy="2183587"/>
            <a:chOff x="0" y="0"/>
            <a:chExt cx="2625652" cy="2183586"/>
          </a:xfrm>
        </p:grpSpPr>
        <p:sp>
          <p:nvSpPr>
            <p:cNvPr id="264" name="Замысел"/>
            <p:cNvSpPr txBox="1"/>
            <p:nvPr/>
          </p:nvSpPr>
          <p:spPr>
            <a:xfrm>
              <a:off x="338485" y="1548586"/>
              <a:ext cx="1948682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Замысел</a:t>
              </a:r>
            </a:p>
          </p:txBody>
        </p:sp>
        <p:sp>
          <p:nvSpPr>
            <p:cNvPr id="265" name="Закругленный прямоугольник"/>
            <p:cNvSpPr/>
            <p:nvPr/>
          </p:nvSpPr>
          <p:spPr>
            <a:xfrm>
              <a:off x="0" y="0"/>
              <a:ext cx="2625653" cy="1561577"/>
            </a:xfrm>
            <a:prstGeom prst="roundRect">
              <a:avLst>
                <a:gd name="adj" fmla="val 12199"/>
              </a:avLst>
            </a:prstGeom>
            <a:noFill/>
            <a:ln w="177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73" name="Сгруппировать"/>
          <p:cNvGrpSpPr/>
          <p:nvPr/>
        </p:nvGrpSpPr>
        <p:grpSpPr>
          <a:xfrm>
            <a:off x="1513590" y="4708324"/>
            <a:ext cx="3850496" cy="3827191"/>
            <a:chOff x="0" y="0"/>
            <a:chExt cx="3850495" cy="3827190"/>
          </a:xfrm>
        </p:grpSpPr>
        <p:sp>
          <p:nvSpPr>
            <p:cNvPr id="267" name="Линия"/>
            <p:cNvSpPr/>
            <p:nvPr/>
          </p:nvSpPr>
          <p:spPr>
            <a:xfrm>
              <a:off x="0" y="1009650"/>
              <a:ext cx="3850496" cy="1"/>
            </a:xfrm>
            <a:prstGeom prst="line">
              <a:avLst/>
            </a:prstGeom>
            <a:noFill/>
            <a:ln w="165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68" name="Линия"/>
            <p:cNvSpPr/>
            <p:nvPr/>
          </p:nvSpPr>
          <p:spPr>
            <a:xfrm>
              <a:off x="0" y="2393950"/>
              <a:ext cx="3850496" cy="1"/>
            </a:xfrm>
            <a:prstGeom prst="line">
              <a:avLst/>
            </a:prstGeom>
            <a:noFill/>
            <a:ln w="165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69" name="Линия"/>
            <p:cNvSpPr/>
            <p:nvPr/>
          </p:nvSpPr>
          <p:spPr>
            <a:xfrm>
              <a:off x="0" y="3827190"/>
              <a:ext cx="3850496" cy="1"/>
            </a:xfrm>
            <a:prstGeom prst="line">
              <a:avLst/>
            </a:prstGeom>
            <a:noFill/>
            <a:ln w="165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70" name="Драйверы"/>
            <p:cNvSpPr txBox="1"/>
            <p:nvPr/>
          </p:nvSpPr>
          <p:spPr>
            <a:xfrm>
              <a:off x="458392" y="0"/>
              <a:ext cx="2234879" cy="63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Драйверы</a:t>
              </a:r>
            </a:p>
          </p:txBody>
        </p:sp>
        <p:sp>
          <p:nvSpPr>
            <p:cNvPr id="271" name="Драйверы"/>
            <p:cNvSpPr txBox="1"/>
            <p:nvPr/>
          </p:nvSpPr>
          <p:spPr>
            <a:xfrm>
              <a:off x="458392" y="1384300"/>
              <a:ext cx="2234879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Драйверы</a:t>
              </a:r>
            </a:p>
          </p:txBody>
        </p:sp>
        <p:sp>
          <p:nvSpPr>
            <p:cNvPr id="272" name="Драйверы"/>
            <p:cNvSpPr txBox="1"/>
            <p:nvPr/>
          </p:nvSpPr>
          <p:spPr>
            <a:xfrm>
              <a:off x="458392" y="2793070"/>
              <a:ext cx="2234879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Драйверы</a:t>
              </a:r>
            </a:p>
          </p:txBody>
        </p:sp>
      </p:grpSp>
      <p:grpSp>
        <p:nvGrpSpPr>
          <p:cNvPr id="280" name="Сгруппировать"/>
          <p:cNvGrpSpPr/>
          <p:nvPr/>
        </p:nvGrpSpPr>
        <p:grpSpPr>
          <a:xfrm>
            <a:off x="5863796" y="4708324"/>
            <a:ext cx="3850497" cy="3827191"/>
            <a:chOff x="0" y="0"/>
            <a:chExt cx="3850495" cy="3827190"/>
          </a:xfrm>
        </p:grpSpPr>
        <p:sp>
          <p:nvSpPr>
            <p:cNvPr id="274" name="Линия"/>
            <p:cNvSpPr/>
            <p:nvPr/>
          </p:nvSpPr>
          <p:spPr>
            <a:xfrm flipH="1" flipV="1">
              <a:off x="0" y="1009650"/>
              <a:ext cx="3850496" cy="1"/>
            </a:xfrm>
            <a:prstGeom prst="line">
              <a:avLst/>
            </a:prstGeom>
            <a:noFill/>
            <a:ln w="165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75" name="Линия"/>
            <p:cNvSpPr/>
            <p:nvPr/>
          </p:nvSpPr>
          <p:spPr>
            <a:xfrm flipH="1" flipV="1">
              <a:off x="0" y="2393950"/>
              <a:ext cx="3850496" cy="1"/>
            </a:xfrm>
            <a:prstGeom prst="line">
              <a:avLst/>
            </a:prstGeom>
            <a:noFill/>
            <a:ln w="165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76" name="Линия"/>
            <p:cNvSpPr/>
            <p:nvPr/>
          </p:nvSpPr>
          <p:spPr>
            <a:xfrm flipH="1" flipV="1">
              <a:off x="0" y="3827190"/>
              <a:ext cx="3850496" cy="1"/>
            </a:xfrm>
            <a:prstGeom prst="line">
              <a:avLst/>
            </a:prstGeom>
            <a:noFill/>
            <a:ln w="165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77" name="Барьеры"/>
            <p:cNvSpPr txBox="1"/>
            <p:nvPr/>
          </p:nvSpPr>
          <p:spPr>
            <a:xfrm>
              <a:off x="1318182" y="0"/>
              <a:ext cx="1912963" cy="63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Барьеры</a:t>
              </a:r>
            </a:p>
          </p:txBody>
        </p:sp>
        <p:sp>
          <p:nvSpPr>
            <p:cNvPr id="278" name="Барьеры"/>
            <p:cNvSpPr txBox="1"/>
            <p:nvPr/>
          </p:nvSpPr>
          <p:spPr>
            <a:xfrm>
              <a:off x="1318182" y="1384300"/>
              <a:ext cx="1912963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Барьеры</a:t>
              </a:r>
            </a:p>
          </p:txBody>
        </p:sp>
        <p:sp>
          <p:nvSpPr>
            <p:cNvPr id="279" name="Барьеры"/>
            <p:cNvSpPr txBox="1"/>
            <p:nvPr/>
          </p:nvSpPr>
          <p:spPr>
            <a:xfrm>
              <a:off x="1318182" y="2793070"/>
              <a:ext cx="1912963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Барьеры</a:t>
              </a:r>
            </a:p>
          </p:txBody>
        </p:sp>
      </p:grpSp>
      <p:grpSp>
        <p:nvGrpSpPr>
          <p:cNvPr id="284" name="Сгруппировать"/>
          <p:cNvGrpSpPr/>
          <p:nvPr/>
        </p:nvGrpSpPr>
        <p:grpSpPr>
          <a:xfrm>
            <a:off x="2932467" y="3988751"/>
            <a:ext cx="5362948" cy="5737468"/>
            <a:chOff x="0" y="-88899"/>
            <a:chExt cx="5362947" cy="5737467"/>
          </a:xfrm>
        </p:grpSpPr>
        <p:pic>
          <p:nvPicPr>
            <p:cNvPr id="281" name="Линия Линия" descr="Линия Линия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110224" y="2393448"/>
              <a:ext cx="5142499" cy="177801"/>
            </a:xfrm>
            <a:prstGeom prst="rect">
              <a:avLst/>
            </a:prstGeom>
            <a:effectLst/>
          </p:spPr>
        </p:pic>
        <p:sp>
          <p:nvSpPr>
            <p:cNvPr id="283" name="Текущее положение дел"/>
            <p:cNvSpPr txBox="1"/>
            <p:nvPr/>
          </p:nvSpPr>
          <p:spPr>
            <a:xfrm>
              <a:off x="0" y="5013567"/>
              <a:ext cx="5362948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Текущее положение дел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2" animBg="1" advAuto="0"/>
      <p:bldP spid="263" grpId="3" animBg="1" advAuto="0"/>
      <p:bldP spid="266" grpId="1" animBg="1" advAuto="0"/>
      <p:bldP spid="273" grpId="5" animBg="1" advAuto="0"/>
      <p:bldP spid="280" grpId="6" animBg="1" advAuto="0"/>
      <p:bldP spid="284" grpId="4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«Культура - это то, как вы себя ведете, когда за вами никто не наблюдает»"/>
          <p:cNvSpPr txBox="1">
            <a:spLocks noGrp="1"/>
          </p:cNvSpPr>
          <p:nvPr>
            <p:ph type="body" idx="22"/>
          </p:nvPr>
        </p:nvSpPr>
        <p:spPr>
          <a:xfrm>
            <a:off x="1270000" y="4000499"/>
            <a:ext cx="10464800" cy="1219201"/>
          </a:xfrm>
          <a:prstGeom prst="rect">
            <a:avLst/>
          </a:prstGeom>
        </p:spPr>
        <p:txBody>
          <a:bodyPr/>
          <a:lstStyle/>
          <a:p>
            <a:r>
              <a:t>«Культура - это то, как вы себя ведете, когда за вами никто не наблюдает»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Мы редко говорим о самом важном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z="6960"/>
            </a:lvl1pPr>
          </a:lstStyle>
          <a:p>
            <a:r>
              <a:t>Мы редко говорим о самом важном</a:t>
            </a:r>
          </a:p>
        </p:txBody>
      </p:sp>
      <p:pic>
        <p:nvPicPr>
          <p:cNvPr id="289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36" y="2285859"/>
            <a:ext cx="7507247" cy="75072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4" name="Сгруппировать"/>
          <p:cNvGrpSpPr/>
          <p:nvPr/>
        </p:nvGrpSpPr>
        <p:grpSpPr>
          <a:xfrm>
            <a:off x="5769719" y="2567023"/>
            <a:ext cx="4899747" cy="1921484"/>
            <a:chOff x="0" y="0"/>
            <a:chExt cx="4899746" cy="1921483"/>
          </a:xfrm>
        </p:grpSpPr>
        <p:sp>
          <p:nvSpPr>
            <p:cNvPr id="290" name="Цели команды"/>
            <p:cNvSpPr txBox="1"/>
            <p:nvPr/>
          </p:nvSpPr>
          <p:spPr>
            <a:xfrm>
              <a:off x="609302" y="0"/>
              <a:ext cx="3179639" cy="63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Цели команды</a:t>
              </a:r>
            </a:p>
          </p:txBody>
        </p:sp>
        <p:sp>
          <p:nvSpPr>
            <p:cNvPr id="291" name="Роли"/>
            <p:cNvSpPr txBox="1"/>
            <p:nvPr/>
          </p:nvSpPr>
          <p:spPr>
            <a:xfrm>
              <a:off x="1197967" y="1286483"/>
              <a:ext cx="1133848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Роли</a:t>
              </a:r>
            </a:p>
          </p:txBody>
        </p:sp>
        <p:sp>
          <p:nvSpPr>
            <p:cNvPr id="292" name="Планы"/>
            <p:cNvSpPr txBox="1"/>
            <p:nvPr/>
          </p:nvSpPr>
          <p:spPr>
            <a:xfrm>
              <a:off x="0" y="598523"/>
              <a:ext cx="1465362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Планы</a:t>
              </a:r>
            </a:p>
          </p:txBody>
        </p:sp>
        <p:sp>
          <p:nvSpPr>
            <p:cNvPr id="293" name="Компетенции"/>
            <p:cNvSpPr txBox="1"/>
            <p:nvPr/>
          </p:nvSpPr>
          <p:spPr>
            <a:xfrm>
              <a:off x="1961209" y="598523"/>
              <a:ext cx="2938538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Компетенции</a:t>
              </a:r>
            </a:p>
          </p:txBody>
        </p:sp>
      </p:grpSp>
      <p:grpSp>
        <p:nvGrpSpPr>
          <p:cNvPr id="301" name="Сгруппировать"/>
          <p:cNvGrpSpPr/>
          <p:nvPr/>
        </p:nvGrpSpPr>
        <p:grpSpPr>
          <a:xfrm>
            <a:off x="5136611" y="5955219"/>
            <a:ext cx="7037578" cy="3424675"/>
            <a:chOff x="0" y="0"/>
            <a:chExt cx="7037577" cy="3424673"/>
          </a:xfrm>
        </p:grpSpPr>
        <p:sp>
          <p:nvSpPr>
            <p:cNvPr id="295" name="Ценности"/>
            <p:cNvSpPr txBox="1"/>
            <p:nvPr/>
          </p:nvSpPr>
          <p:spPr>
            <a:xfrm>
              <a:off x="2082996" y="0"/>
              <a:ext cx="2114551" cy="63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Ценности</a:t>
              </a:r>
            </a:p>
          </p:txBody>
        </p:sp>
        <p:sp>
          <p:nvSpPr>
            <p:cNvPr id="296" name="Смысл"/>
            <p:cNvSpPr txBox="1"/>
            <p:nvPr/>
          </p:nvSpPr>
          <p:spPr>
            <a:xfrm>
              <a:off x="5544310" y="1974443"/>
              <a:ext cx="1493268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Смысл</a:t>
              </a:r>
            </a:p>
          </p:txBody>
        </p:sp>
        <p:sp>
          <p:nvSpPr>
            <p:cNvPr id="297" name="Личные истории"/>
            <p:cNvSpPr txBox="1"/>
            <p:nvPr/>
          </p:nvSpPr>
          <p:spPr>
            <a:xfrm>
              <a:off x="0" y="2101713"/>
              <a:ext cx="3601120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Личные истории</a:t>
              </a:r>
            </a:p>
          </p:txBody>
        </p:sp>
        <p:sp>
          <p:nvSpPr>
            <p:cNvPr id="298" name="Сильные и слабые стороны"/>
            <p:cNvSpPr txBox="1"/>
            <p:nvPr/>
          </p:nvSpPr>
          <p:spPr>
            <a:xfrm>
              <a:off x="439261" y="2789673"/>
              <a:ext cx="5910561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Сильные и слабые стороны</a:t>
              </a:r>
            </a:p>
          </p:txBody>
        </p:sp>
        <p:sp>
          <p:nvSpPr>
            <p:cNvPr id="299" name="Нормы"/>
            <p:cNvSpPr txBox="1"/>
            <p:nvPr/>
          </p:nvSpPr>
          <p:spPr>
            <a:xfrm>
              <a:off x="4253816" y="724439"/>
              <a:ext cx="1538586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Нормы</a:t>
              </a:r>
            </a:p>
          </p:txBody>
        </p:sp>
        <p:sp>
          <p:nvSpPr>
            <p:cNvPr id="300" name="Потребности"/>
            <p:cNvSpPr txBox="1"/>
            <p:nvPr/>
          </p:nvSpPr>
          <p:spPr>
            <a:xfrm>
              <a:off x="1920250" y="1394836"/>
              <a:ext cx="2948584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Потребности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1" animBg="1" advAuto="0"/>
      <p:bldP spid="301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остараюсь вам помоч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7760"/>
            </a:lvl1pPr>
          </a:lstStyle>
          <a:p>
            <a:r>
              <a:t>Постараюсь вам помочь</a:t>
            </a:r>
          </a:p>
        </p:txBody>
      </p:sp>
      <p:sp>
        <p:nvSpPr>
          <p:cNvPr id="124" name="•19 лет работаю с проектными группами…"/>
          <p:cNvSpPr txBox="1"/>
          <p:nvPr/>
        </p:nvSpPr>
        <p:spPr>
          <a:xfrm>
            <a:off x="4434703" y="2574793"/>
            <a:ext cx="8291458" cy="6356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5500"/>
              </a:lnSpc>
              <a:defRPr sz="3733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800" dirty="0"/>
              <a:t>•19 </a:t>
            </a:r>
            <a:r>
              <a:rPr sz="2800" dirty="0" err="1"/>
              <a:t>лет</a:t>
            </a:r>
            <a:r>
              <a:rPr sz="2800" dirty="0"/>
              <a:t> </a:t>
            </a:r>
            <a:r>
              <a:rPr sz="2800" dirty="0" err="1"/>
              <a:t>работаю</a:t>
            </a:r>
            <a:r>
              <a:rPr sz="2800" dirty="0"/>
              <a:t> </a:t>
            </a:r>
            <a:r>
              <a:rPr sz="2800" dirty="0" err="1"/>
              <a:t>с</a:t>
            </a:r>
            <a:r>
              <a:rPr sz="2800" dirty="0"/>
              <a:t> </a:t>
            </a:r>
            <a:r>
              <a:rPr sz="2800" dirty="0" err="1"/>
              <a:t>проектными</a:t>
            </a:r>
            <a:r>
              <a:rPr sz="2800" dirty="0"/>
              <a:t> </a:t>
            </a:r>
            <a:r>
              <a:rPr sz="2800" dirty="0" err="1"/>
              <a:t>группами</a:t>
            </a:r>
            <a:endParaRPr sz="2800" dirty="0"/>
          </a:p>
          <a:p>
            <a:pPr algn="l" defTabSz="457200">
              <a:lnSpc>
                <a:spcPts val="5500"/>
              </a:lnSpc>
              <a:defRPr sz="3733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800" dirty="0"/>
              <a:t>•10 </a:t>
            </a:r>
            <a:r>
              <a:rPr sz="2800" dirty="0" err="1"/>
              <a:t>лет</a:t>
            </a:r>
            <a:r>
              <a:rPr sz="2800" dirty="0"/>
              <a:t> </a:t>
            </a:r>
            <a:r>
              <a:rPr sz="2800" dirty="0" err="1"/>
              <a:t>обучаю</a:t>
            </a:r>
            <a:r>
              <a:rPr sz="2800" dirty="0"/>
              <a:t> </a:t>
            </a:r>
            <a:r>
              <a:rPr sz="2800" dirty="0" err="1"/>
              <a:t>фасилитаторов</a:t>
            </a:r>
            <a:r>
              <a:rPr sz="2800" dirty="0"/>
              <a:t> </a:t>
            </a:r>
            <a:r>
              <a:rPr sz="2800" dirty="0" err="1"/>
              <a:t>групповой</a:t>
            </a:r>
            <a:r>
              <a:rPr sz="2800" dirty="0"/>
              <a:t> </a:t>
            </a:r>
            <a:r>
              <a:rPr sz="2800" dirty="0" err="1"/>
              <a:t>работы</a:t>
            </a:r>
            <a:endParaRPr sz="2800" dirty="0"/>
          </a:p>
          <a:p>
            <a:pPr algn="l" defTabSz="457200">
              <a:lnSpc>
                <a:spcPts val="5500"/>
              </a:lnSpc>
              <a:defRPr sz="3733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800" dirty="0"/>
              <a:t>•</a:t>
            </a:r>
            <a:r>
              <a:rPr sz="2800" dirty="0" err="1"/>
              <a:t>руководитель</a:t>
            </a:r>
            <a:r>
              <a:rPr sz="2800" dirty="0"/>
              <a:t> </a:t>
            </a:r>
            <a:r>
              <a:rPr sz="2800" dirty="0" err="1"/>
              <a:t>трека</a:t>
            </a:r>
            <a:r>
              <a:rPr sz="2800" dirty="0"/>
              <a:t> </a:t>
            </a:r>
            <a:r>
              <a:rPr sz="2800" dirty="0" err="1"/>
              <a:t>групповой</a:t>
            </a:r>
            <a:r>
              <a:rPr sz="2800" dirty="0"/>
              <a:t> </a:t>
            </a:r>
            <a:r>
              <a:rPr sz="2800" dirty="0" err="1"/>
              <a:t>работы</a:t>
            </a:r>
            <a:r>
              <a:rPr sz="2800" dirty="0"/>
              <a:t> </a:t>
            </a:r>
            <a:r>
              <a:rPr sz="2800" dirty="0" err="1"/>
              <a:t>программы</a:t>
            </a:r>
            <a:r>
              <a:rPr sz="2800" dirty="0"/>
              <a:t> «</a:t>
            </a:r>
            <a:r>
              <a:rPr sz="2800" dirty="0" err="1"/>
              <a:t>Университеты</a:t>
            </a:r>
            <a:r>
              <a:rPr sz="2800" dirty="0"/>
              <a:t> </a:t>
            </a:r>
            <a:r>
              <a:rPr sz="2800" dirty="0" err="1"/>
              <a:t>будущего</a:t>
            </a:r>
            <a:r>
              <a:rPr sz="2800" dirty="0"/>
              <a:t>»</a:t>
            </a:r>
          </a:p>
          <a:p>
            <a:pPr algn="l" defTabSz="457200">
              <a:lnSpc>
                <a:spcPts val="5500"/>
              </a:lnSpc>
              <a:defRPr sz="3733">
                <a:latin typeface="Trebuchet MS"/>
                <a:ea typeface="Trebuchet MS"/>
                <a:cs typeface="Trebuchet MS"/>
                <a:sym typeface="Trebuchet MS"/>
              </a:defRPr>
            </a:pPr>
            <a:endParaRPr sz="2800" dirty="0"/>
          </a:p>
          <a:p>
            <a:pPr algn="l" defTabSz="457200">
              <a:lnSpc>
                <a:spcPts val="5500"/>
              </a:lnSpc>
              <a:defRPr sz="3733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800" dirty="0" err="1"/>
              <a:t>Пройдемся</a:t>
            </a:r>
            <a:r>
              <a:rPr sz="2800" dirty="0"/>
              <a:t> </a:t>
            </a:r>
            <a:r>
              <a:rPr sz="2800" dirty="0" err="1"/>
              <a:t>по</a:t>
            </a:r>
            <a:r>
              <a:rPr sz="2800" dirty="0"/>
              <a:t> </a:t>
            </a:r>
            <a:r>
              <a:rPr sz="2800" dirty="0" err="1"/>
              <a:t>основным</a:t>
            </a:r>
            <a:r>
              <a:rPr sz="2800" dirty="0"/>
              <a:t> </a:t>
            </a:r>
            <a:r>
              <a:rPr sz="2800" dirty="0" err="1"/>
              <a:t>моментам</a:t>
            </a:r>
            <a:r>
              <a:rPr sz="2800" dirty="0"/>
              <a:t>, </a:t>
            </a:r>
            <a:r>
              <a:rPr sz="2800" dirty="0" err="1"/>
              <a:t>не</a:t>
            </a:r>
            <a:r>
              <a:rPr sz="2800" dirty="0"/>
              <a:t> </a:t>
            </a:r>
            <a:r>
              <a:rPr sz="2800" dirty="0" err="1"/>
              <a:t>падая</a:t>
            </a:r>
            <a:r>
              <a:rPr sz="2800" dirty="0"/>
              <a:t> </a:t>
            </a:r>
            <a:r>
              <a:rPr sz="2800" dirty="0" err="1"/>
              <a:t>в</a:t>
            </a:r>
            <a:r>
              <a:rPr sz="2800" dirty="0"/>
              <a:t> </a:t>
            </a:r>
            <a:r>
              <a:rPr sz="2800" dirty="0" err="1"/>
              <a:t>излишнюю</a:t>
            </a:r>
            <a:r>
              <a:rPr sz="2800" dirty="0"/>
              <a:t> </a:t>
            </a:r>
            <a:r>
              <a:rPr sz="2800" dirty="0" err="1"/>
              <a:t>теорию</a:t>
            </a:r>
            <a:r>
              <a:rPr sz="2800" dirty="0"/>
              <a:t> </a:t>
            </a:r>
            <a:r>
              <a:rPr sz="2800" dirty="0" err="1"/>
              <a:t>или</a:t>
            </a:r>
            <a:r>
              <a:rPr sz="2800" dirty="0"/>
              <a:t> </a:t>
            </a:r>
            <a:r>
              <a:rPr sz="2800" dirty="0" err="1"/>
              <a:t>уходя</a:t>
            </a:r>
            <a:r>
              <a:rPr sz="2800" dirty="0"/>
              <a:t> </a:t>
            </a:r>
            <a:r>
              <a:rPr sz="2800" dirty="0" err="1"/>
              <a:t>в</a:t>
            </a:r>
            <a:r>
              <a:rPr sz="2800" dirty="0"/>
              <a:t> </a:t>
            </a:r>
            <a:r>
              <a:rPr sz="2800" dirty="0" err="1"/>
              <a:t>излишнюю</a:t>
            </a:r>
            <a:r>
              <a:rPr sz="2800" dirty="0"/>
              <a:t> </a:t>
            </a:r>
            <a:r>
              <a:rPr sz="2800" dirty="0" err="1"/>
              <a:t>детализацию</a:t>
            </a:r>
            <a:r>
              <a:rPr sz="2800" dirty="0"/>
              <a:t>.</a:t>
            </a:r>
          </a:p>
        </p:txBody>
      </p:sp>
      <p:pic>
        <p:nvPicPr>
          <p:cNvPr id="125" name="Изображение" descr="Изображение"/>
          <p:cNvPicPr>
            <a:picLocks noChangeAspect="1"/>
          </p:cNvPicPr>
          <p:nvPr/>
        </p:nvPicPr>
        <p:blipFill>
          <a:blip r:embed="rId2"/>
          <a:srcRect l="12388" t="12623" r="5699" b="1754"/>
          <a:stretch>
            <a:fillRect/>
          </a:stretch>
        </p:blipFill>
        <p:spPr>
          <a:xfrm>
            <a:off x="708756" y="4002033"/>
            <a:ext cx="3037285" cy="35021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73" extrusionOk="0">
                <a:moveTo>
                  <a:pt x="8425" y="0"/>
                </a:moveTo>
                <a:cubicBezTo>
                  <a:pt x="8211" y="-1"/>
                  <a:pt x="7991" y="8"/>
                  <a:pt x="7948" y="25"/>
                </a:cubicBezTo>
                <a:cubicBezTo>
                  <a:pt x="7911" y="39"/>
                  <a:pt x="7808" y="63"/>
                  <a:pt x="7717" y="78"/>
                </a:cubicBezTo>
                <a:cubicBezTo>
                  <a:pt x="7625" y="94"/>
                  <a:pt x="7534" y="115"/>
                  <a:pt x="7516" y="127"/>
                </a:cubicBezTo>
                <a:cubicBezTo>
                  <a:pt x="7498" y="139"/>
                  <a:pt x="7469" y="144"/>
                  <a:pt x="7454" y="136"/>
                </a:cubicBezTo>
                <a:cubicBezTo>
                  <a:pt x="7416" y="117"/>
                  <a:pt x="6997" y="290"/>
                  <a:pt x="6858" y="382"/>
                </a:cubicBezTo>
                <a:cubicBezTo>
                  <a:pt x="6798" y="423"/>
                  <a:pt x="6686" y="481"/>
                  <a:pt x="6613" y="510"/>
                </a:cubicBezTo>
                <a:cubicBezTo>
                  <a:pt x="6540" y="539"/>
                  <a:pt x="6422" y="595"/>
                  <a:pt x="6350" y="635"/>
                </a:cubicBezTo>
                <a:cubicBezTo>
                  <a:pt x="6226" y="705"/>
                  <a:pt x="6080" y="766"/>
                  <a:pt x="5873" y="837"/>
                </a:cubicBezTo>
                <a:cubicBezTo>
                  <a:pt x="5820" y="855"/>
                  <a:pt x="5672" y="954"/>
                  <a:pt x="5543" y="1055"/>
                </a:cubicBezTo>
                <a:cubicBezTo>
                  <a:pt x="5415" y="1157"/>
                  <a:pt x="5306" y="1234"/>
                  <a:pt x="5301" y="1229"/>
                </a:cubicBezTo>
                <a:cubicBezTo>
                  <a:pt x="5284" y="1216"/>
                  <a:pt x="5089" y="1402"/>
                  <a:pt x="5046" y="1471"/>
                </a:cubicBezTo>
                <a:cubicBezTo>
                  <a:pt x="4992" y="1559"/>
                  <a:pt x="4721" y="1786"/>
                  <a:pt x="4513" y="1918"/>
                </a:cubicBezTo>
                <a:cubicBezTo>
                  <a:pt x="4413" y="1982"/>
                  <a:pt x="4315" y="2052"/>
                  <a:pt x="4296" y="2071"/>
                </a:cubicBezTo>
                <a:cubicBezTo>
                  <a:pt x="4254" y="2113"/>
                  <a:pt x="4206" y="2270"/>
                  <a:pt x="4208" y="2361"/>
                </a:cubicBezTo>
                <a:cubicBezTo>
                  <a:pt x="4210" y="2429"/>
                  <a:pt x="4132" y="2564"/>
                  <a:pt x="4045" y="2642"/>
                </a:cubicBezTo>
                <a:cubicBezTo>
                  <a:pt x="3953" y="2724"/>
                  <a:pt x="3872" y="2965"/>
                  <a:pt x="3872" y="3157"/>
                </a:cubicBezTo>
                <a:cubicBezTo>
                  <a:pt x="3873" y="3253"/>
                  <a:pt x="3885" y="3345"/>
                  <a:pt x="3898" y="3361"/>
                </a:cubicBezTo>
                <a:cubicBezTo>
                  <a:pt x="3932" y="3406"/>
                  <a:pt x="3913" y="3459"/>
                  <a:pt x="3822" y="3596"/>
                </a:cubicBezTo>
                <a:cubicBezTo>
                  <a:pt x="3777" y="3662"/>
                  <a:pt x="3743" y="3740"/>
                  <a:pt x="3743" y="3765"/>
                </a:cubicBezTo>
                <a:cubicBezTo>
                  <a:pt x="3743" y="3791"/>
                  <a:pt x="3730" y="3814"/>
                  <a:pt x="3717" y="3821"/>
                </a:cubicBezTo>
                <a:cubicBezTo>
                  <a:pt x="3666" y="3847"/>
                  <a:pt x="3591" y="4268"/>
                  <a:pt x="3542" y="4800"/>
                </a:cubicBezTo>
                <a:cubicBezTo>
                  <a:pt x="3495" y="5312"/>
                  <a:pt x="3503" y="5525"/>
                  <a:pt x="3573" y="5816"/>
                </a:cubicBezTo>
                <a:cubicBezTo>
                  <a:pt x="3638" y="6086"/>
                  <a:pt x="3644" y="6126"/>
                  <a:pt x="3683" y="6512"/>
                </a:cubicBezTo>
                <a:cubicBezTo>
                  <a:pt x="3696" y="6637"/>
                  <a:pt x="3714" y="6755"/>
                  <a:pt x="3723" y="6774"/>
                </a:cubicBezTo>
                <a:cubicBezTo>
                  <a:pt x="3794" y="6925"/>
                  <a:pt x="3801" y="7844"/>
                  <a:pt x="3734" y="8083"/>
                </a:cubicBezTo>
                <a:cubicBezTo>
                  <a:pt x="3709" y="8170"/>
                  <a:pt x="3691" y="8283"/>
                  <a:pt x="3692" y="8333"/>
                </a:cubicBezTo>
                <a:cubicBezTo>
                  <a:pt x="3693" y="8383"/>
                  <a:pt x="3684" y="8464"/>
                  <a:pt x="3672" y="8512"/>
                </a:cubicBezTo>
                <a:cubicBezTo>
                  <a:pt x="3658" y="8569"/>
                  <a:pt x="3664" y="8621"/>
                  <a:pt x="3686" y="8661"/>
                </a:cubicBezTo>
                <a:cubicBezTo>
                  <a:pt x="3774" y="8816"/>
                  <a:pt x="3789" y="8946"/>
                  <a:pt x="3751" y="9234"/>
                </a:cubicBezTo>
                <a:cubicBezTo>
                  <a:pt x="3731" y="9387"/>
                  <a:pt x="3702" y="9524"/>
                  <a:pt x="3686" y="9540"/>
                </a:cubicBezTo>
                <a:cubicBezTo>
                  <a:pt x="3670" y="9556"/>
                  <a:pt x="3660" y="9578"/>
                  <a:pt x="3664" y="9589"/>
                </a:cubicBezTo>
                <a:cubicBezTo>
                  <a:pt x="3667" y="9599"/>
                  <a:pt x="3634" y="9662"/>
                  <a:pt x="3593" y="9728"/>
                </a:cubicBezTo>
                <a:cubicBezTo>
                  <a:pt x="3552" y="9793"/>
                  <a:pt x="3520" y="9858"/>
                  <a:pt x="3520" y="9874"/>
                </a:cubicBezTo>
                <a:cubicBezTo>
                  <a:pt x="3520" y="9889"/>
                  <a:pt x="3479" y="9939"/>
                  <a:pt x="3429" y="9983"/>
                </a:cubicBezTo>
                <a:cubicBezTo>
                  <a:pt x="3380" y="10027"/>
                  <a:pt x="3367" y="10043"/>
                  <a:pt x="3401" y="10020"/>
                </a:cubicBezTo>
                <a:cubicBezTo>
                  <a:pt x="3459" y="9981"/>
                  <a:pt x="3463" y="9981"/>
                  <a:pt x="3480" y="10018"/>
                </a:cubicBezTo>
                <a:cubicBezTo>
                  <a:pt x="3499" y="10059"/>
                  <a:pt x="3402" y="10260"/>
                  <a:pt x="3325" y="10338"/>
                </a:cubicBezTo>
                <a:cubicBezTo>
                  <a:pt x="3300" y="10363"/>
                  <a:pt x="3277" y="10418"/>
                  <a:pt x="3274" y="10461"/>
                </a:cubicBezTo>
                <a:cubicBezTo>
                  <a:pt x="3267" y="10554"/>
                  <a:pt x="3250" y="10581"/>
                  <a:pt x="3209" y="10561"/>
                </a:cubicBezTo>
                <a:cubicBezTo>
                  <a:pt x="3189" y="10551"/>
                  <a:pt x="3186" y="10560"/>
                  <a:pt x="3198" y="10586"/>
                </a:cubicBezTo>
                <a:cubicBezTo>
                  <a:pt x="3208" y="10608"/>
                  <a:pt x="3197" y="10670"/>
                  <a:pt x="3175" y="10723"/>
                </a:cubicBezTo>
                <a:cubicBezTo>
                  <a:pt x="3151" y="10781"/>
                  <a:pt x="3128" y="10970"/>
                  <a:pt x="3116" y="11194"/>
                </a:cubicBezTo>
                <a:cubicBezTo>
                  <a:pt x="3105" y="11399"/>
                  <a:pt x="3088" y="11581"/>
                  <a:pt x="3076" y="11600"/>
                </a:cubicBezTo>
                <a:cubicBezTo>
                  <a:pt x="3065" y="11619"/>
                  <a:pt x="3046" y="11681"/>
                  <a:pt x="3037" y="11737"/>
                </a:cubicBezTo>
                <a:cubicBezTo>
                  <a:pt x="3023" y="11820"/>
                  <a:pt x="3025" y="11830"/>
                  <a:pt x="3048" y="11786"/>
                </a:cubicBezTo>
                <a:cubicBezTo>
                  <a:pt x="3101" y="11685"/>
                  <a:pt x="3125" y="11768"/>
                  <a:pt x="3093" y="11946"/>
                </a:cubicBezTo>
                <a:cubicBezTo>
                  <a:pt x="3076" y="12042"/>
                  <a:pt x="3055" y="12128"/>
                  <a:pt x="3045" y="12136"/>
                </a:cubicBezTo>
                <a:cubicBezTo>
                  <a:pt x="3036" y="12144"/>
                  <a:pt x="3040" y="12192"/>
                  <a:pt x="3054" y="12245"/>
                </a:cubicBezTo>
                <a:cubicBezTo>
                  <a:pt x="3067" y="12298"/>
                  <a:pt x="3084" y="12385"/>
                  <a:pt x="3093" y="12438"/>
                </a:cubicBezTo>
                <a:cubicBezTo>
                  <a:pt x="3102" y="12491"/>
                  <a:pt x="3121" y="12530"/>
                  <a:pt x="3133" y="12523"/>
                </a:cubicBezTo>
                <a:cubicBezTo>
                  <a:pt x="3180" y="12500"/>
                  <a:pt x="3188" y="12562"/>
                  <a:pt x="3147" y="12630"/>
                </a:cubicBezTo>
                <a:cubicBezTo>
                  <a:pt x="3092" y="12720"/>
                  <a:pt x="3093" y="12753"/>
                  <a:pt x="3147" y="12716"/>
                </a:cubicBezTo>
                <a:cubicBezTo>
                  <a:pt x="3170" y="12700"/>
                  <a:pt x="3188" y="12693"/>
                  <a:pt x="3189" y="12697"/>
                </a:cubicBezTo>
                <a:cubicBezTo>
                  <a:pt x="3190" y="12702"/>
                  <a:pt x="3194" y="12763"/>
                  <a:pt x="3198" y="12832"/>
                </a:cubicBezTo>
                <a:cubicBezTo>
                  <a:pt x="3202" y="12901"/>
                  <a:pt x="3215" y="12972"/>
                  <a:pt x="3226" y="12992"/>
                </a:cubicBezTo>
                <a:cubicBezTo>
                  <a:pt x="3255" y="13046"/>
                  <a:pt x="3257" y="13176"/>
                  <a:pt x="3229" y="13226"/>
                </a:cubicBezTo>
                <a:cubicBezTo>
                  <a:pt x="3212" y="13258"/>
                  <a:pt x="3214" y="13266"/>
                  <a:pt x="3237" y="13254"/>
                </a:cubicBezTo>
                <a:cubicBezTo>
                  <a:pt x="3257" y="13244"/>
                  <a:pt x="3281" y="13260"/>
                  <a:pt x="3297" y="13291"/>
                </a:cubicBezTo>
                <a:cubicBezTo>
                  <a:pt x="3345" y="13388"/>
                  <a:pt x="3419" y="13616"/>
                  <a:pt x="3418" y="13667"/>
                </a:cubicBezTo>
                <a:cubicBezTo>
                  <a:pt x="3417" y="13695"/>
                  <a:pt x="3426" y="13713"/>
                  <a:pt x="3438" y="13707"/>
                </a:cubicBezTo>
                <a:cubicBezTo>
                  <a:pt x="3469" y="13691"/>
                  <a:pt x="3526" y="13758"/>
                  <a:pt x="3505" y="13786"/>
                </a:cubicBezTo>
                <a:cubicBezTo>
                  <a:pt x="3495" y="13799"/>
                  <a:pt x="3476" y="13806"/>
                  <a:pt x="3463" y="13800"/>
                </a:cubicBezTo>
                <a:cubicBezTo>
                  <a:pt x="3450" y="13793"/>
                  <a:pt x="3433" y="13798"/>
                  <a:pt x="3424" y="13811"/>
                </a:cubicBezTo>
                <a:cubicBezTo>
                  <a:pt x="3414" y="13824"/>
                  <a:pt x="3420" y="13831"/>
                  <a:pt x="3438" y="13827"/>
                </a:cubicBezTo>
                <a:cubicBezTo>
                  <a:pt x="3479" y="13819"/>
                  <a:pt x="3497" y="13942"/>
                  <a:pt x="3463" y="13994"/>
                </a:cubicBezTo>
                <a:cubicBezTo>
                  <a:pt x="3444" y="14024"/>
                  <a:pt x="3449" y="14032"/>
                  <a:pt x="3483" y="14029"/>
                </a:cubicBezTo>
                <a:cubicBezTo>
                  <a:pt x="3509" y="14027"/>
                  <a:pt x="3531" y="14046"/>
                  <a:pt x="3536" y="14076"/>
                </a:cubicBezTo>
                <a:cubicBezTo>
                  <a:pt x="3550" y="14146"/>
                  <a:pt x="3497" y="14165"/>
                  <a:pt x="3466" y="14101"/>
                </a:cubicBezTo>
                <a:cubicBezTo>
                  <a:pt x="3452" y="14072"/>
                  <a:pt x="3439" y="14057"/>
                  <a:pt x="3438" y="14066"/>
                </a:cubicBezTo>
                <a:cubicBezTo>
                  <a:pt x="3437" y="14076"/>
                  <a:pt x="3440" y="14088"/>
                  <a:pt x="3443" y="14092"/>
                </a:cubicBezTo>
                <a:cubicBezTo>
                  <a:pt x="3447" y="14096"/>
                  <a:pt x="3435" y="14114"/>
                  <a:pt x="3415" y="14134"/>
                </a:cubicBezTo>
                <a:cubicBezTo>
                  <a:pt x="3385" y="14164"/>
                  <a:pt x="3391" y="14173"/>
                  <a:pt x="3466" y="14194"/>
                </a:cubicBezTo>
                <a:cubicBezTo>
                  <a:pt x="3534" y="14213"/>
                  <a:pt x="3548" y="14227"/>
                  <a:pt x="3525" y="14250"/>
                </a:cubicBezTo>
                <a:cubicBezTo>
                  <a:pt x="3503" y="14271"/>
                  <a:pt x="3504" y="14296"/>
                  <a:pt x="3534" y="14342"/>
                </a:cubicBezTo>
                <a:cubicBezTo>
                  <a:pt x="3566" y="14393"/>
                  <a:pt x="3569" y="14417"/>
                  <a:pt x="3542" y="14456"/>
                </a:cubicBezTo>
                <a:cubicBezTo>
                  <a:pt x="3524" y="14483"/>
                  <a:pt x="3510" y="14513"/>
                  <a:pt x="3514" y="14523"/>
                </a:cubicBezTo>
                <a:cubicBezTo>
                  <a:pt x="3518" y="14534"/>
                  <a:pt x="3511" y="14555"/>
                  <a:pt x="3497" y="14570"/>
                </a:cubicBezTo>
                <a:cubicBezTo>
                  <a:pt x="3455" y="14614"/>
                  <a:pt x="3440" y="14696"/>
                  <a:pt x="3474" y="14690"/>
                </a:cubicBezTo>
                <a:cubicBezTo>
                  <a:pt x="3492" y="14688"/>
                  <a:pt x="3509" y="14718"/>
                  <a:pt x="3514" y="14755"/>
                </a:cubicBezTo>
                <a:cubicBezTo>
                  <a:pt x="3518" y="14793"/>
                  <a:pt x="3530" y="14839"/>
                  <a:pt x="3539" y="14858"/>
                </a:cubicBezTo>
                <a:cubicBezTo>
                  <a:pt x="3548" y="14876"/>
                  <a:pt x="3557" y="14932"/>
                  <a:pt x="3559" y="14980"/>
                </a:cubicBezTo>
                <a:cubicBezTo>
                  <a:pt x="3564" y="15093"/>
                  <a:pt x="3649" y="15153"/>
                  <a:pt x="4005" y="15298"/>
                </a:cubicBezTo>
                <a:cubicBezTo>
                  <a:pt x="4204" y="15380"/>
                  <a:pt x="4272" y="15419"/>
                  <a:pt x="4284" y="15461"/>
                </a:cubicBezTo>
                <a:cubicBezTo>
                  <a:pt x="4294" y="15491"/>
                  <a:pt x="4292" y="15528"/>
                  <a:pt x="4282" y="15542"/>
                </a:cubicBezTo>
                <a:cubicBezTo>
                  <a:pt x="4259" y="15573"/>
                  <a:pt x="3588" y="15933"/>
                  <a:pt x="3435" y="15997"/>
                </a:cubicBezTo>
                <a:cubicBezTo>
                  <a:pt x="3311" y="16048"/>
                  <a:pt x="2654" y="16264"/>
                  <a:pt x="2385" y="16340"/>
                </a:cubicBezTo>
                <a:cubicBezTo>
                  <a:pt x="2286" y="16368"/>
                  <a:pt x="1894" y="16494"/>
                  <a:pt x="1513" y="16618"/>
                </a:cubicBezTo>
                <a:cubicBezTo>
                  <a:pt x="1132" y="16743"/>
                  <a:pt x="652" y="16894"/>
                  <a:pt x="446" y="16955"/>
                </a:cubicBezTo>
                <a:cubicBezTo>
                  <a:pt x="279" y="17004"/>
                  <a:pt x="146" y="17051"/>
                  <a:pt x="0" y="17099"/>
                </a:cubicBezTo>
                <a:cubicBezTo>
                  <a:pt x="5481" y="21599"/>
                  <a:pt x="14363" y="21597"/>
                  <a:pt x="19842" y="17094"/>
                </a:cubicBezTo>
                <a:cubicBezTo>
                  <a:pt x="20518" y="16538"/>
                  <a:pt x="21094" y="15933"/>
                  <a:pt x="21600" y="15301"/>
                </a:cubicBezTo>
                <a:cubicBezTo>
                  <a:pt x="21515" y="15263"/>
                  <a:pt x="21433" y="15221"/>
                  <a:pt x="21304" y="15145"/>
                </a:cubicBezTo>
                <a:cubicBezTo>
                  <a:pt x="20623" y="14747"/>
                  <a:pt x="20198" y="14562"/>
                  <a:pt x="19576" y="14393"/>
                </a:cubicBezTo>
                <a:cubicBezTo>
                  <a:pt x="19339" y="14329"/>
                  <a:pt x="19137" y="14258"/>
                  <a:pt x="19040" y="14206"/>
                </a:cubicBezTo>
                <a:cubicBezTo>
                  <a:pt x="18856" y="14105"/>
                  <a:pt x="18682" y="14082"/>
                  <a:pt x="18524" y="14136"/>
                </a:cubicBezTo>
                <a:cubicBezTo>
                  <a:pt x="18424" y="14170"/>
                  <a:pt x="18414" y="14171"/>
                  <a:pt x="18244" y="14108"/>
                </a:cubicBezTo>
                <a:cubicBezTo>
                  <a:pt x="18082" y="14048"/>
                  <a:pt x="18064" y="14034"/>
                  <a:pt x="18024" y="13939"/>
                </a:cubicBezTo>
                <a:cubicBezTo>
                  <a:pt x="18000" y="13881"/>
                  <a:pt x="17948" y="13796"/>
                  <a:pt x="17905" y="13749"/>
                </a:cubicBezTo>
                <a:cubicBezTo>
                  <a:pt x="17786" y="13616"/>
                  <a:pt x="17452" y="13337"/>
                  <a:pt x="17324" y="13264"/>
                </a:cubicBezTo>
                <a:cubicBezTo>
                  <a:pt x="17231" y="13210"/>
                  <a:pt x="17193" y="13163"/>
                  <a:pt x="17121" y="13020"/>
                </a:cubicBezTo>
                <a:cubicBezTo>
                  <a:pt x="17072" y="12923"/>
                  <a:pt x="16996" y="12790"/>
                  <a:pt x="16954" y="12728"/>
                </a:cubicBezTo>
                <a:cubicBezTo>
                  <a:pt x="16841" y="12559"/>
                  <a:pt x="16726" y="12293"/>
                  <a:pt x="16745" y="12243"/>
                </a:cubicBezTo>
                <a:cubicBezTo>
                  <a:pt x="16756" y="12215"/>
                  <a:pt x="16747" y="12193"/>
                  <a:pt x="16720" y="12185"/>
                </a:cubicBezTo>
                <a:cubicBezTo>
                  <a:pt x="16671" y="12169"/>
                  <a:pt x="16659" y="12000"/>
                  <a:pt x="16706" y="11976"/>
                </a:cubicBezTo>
                <a:cubicBezTo>
                  <a:pt x="16726" y="11966"/>
                  <a:pt x="16724" y="11951"/>
                  <a:pt x="16703" y="11930"/>
                </a:cubicBezTo>
                <a:cubicBezTo>
                  <a:pt x="16680" y="11907"/>
                  <a:pt x="16681" y="11885"/>
                  <a:pt x="16706" y="11846"/>
                </a:cubicBezTo>
                <a:cubicBezTo>
                  <a:pt x="16725" y="11817"/>
                  <a:pt x="16741" y="11790"/>
                  <a:pt x="16740" y="11783"/>
                </a:cubicBezTo>
                <a:cubicBezTo>
                  <a:pt x="16739" y="11777"/>
                  <a:pt x="16752" y="11775"/>
                  <a:pt x="16768" y="11779"/>
                </a:cubicBezTo>
                <a:cubicBezTo>
                  <a:pt x="16789" y="11784"/>
                  <a:pt x="16789" y="11776"/>
                  <a:pt x="16768" y="11756"/>
                </a:cubicBezTo>
                <a:cubicBezTo>
                  <a:pt x="16751" y="11739"/>
                  <a:pt x="16736" y="11718"/>
                  <a:pt x="16734" y="11709"/>
                </a:cubicBezTo>
                <a:cubicBezTo>
                  <a:pt x="16732" y="11700"/>
                  <a:pt x="16723" y="11677"/>
                  <a:pt x="16714" y="11658"/>
                </a:cubicBezTo>
                <a:cubicBezTo>
                  <a:pt x="16693" y="11612"/>
                  <a:pt x="16724" y="11550"/>
                  <a:pt x="16760" y="11568"/>
                </a:cubicBezTo>
                <a:cubicBezTo>
                  <a:pt x="16777" y="11576"/>
                  <a:pt x="16788" y="11544"/>
                  <a:pt x="16788" y="11489"/>
                </a:cubicBezTo>
                <a:cubicBezTo>
                  <a:pt x="16788" y="11419"/>
                  <a:pt x="16807" y="11378"/>
                  <a:pt x="16875" y="11312"/>
                </a:cubicBezTo>
                <a:lnTo>
                  <a:pt x="16966" y="11224"/>
                </a:lnTo>
                <a:lnTo>
                  <a:pt x="16878" y="11289"/>
                </a:lnTo>
                <a:cubicBezTo>
                  <a:pt x="16778" y="11365"/>
                  <a:pt x="16752" y="11347"/>
                  <a:pt x="16762" y="11208"/>
                </a:cubicBezTo>
                <a:cubicBezTo>
                  <a:pt x="16766" y="11155"/>
                  <a:pt x="16755" y="11089"/>
                  <a:pt x="16737" y="11062"/>
                </a:cubicBezTo>
                <a:cubicBezTo>
                  <a:pt x="16716" y="11029"/>
                  <a:pt x="16713" y="11006"/>
                  <a:pt x="16731" y="10997"/>
                </a:cubicBezTo>
                <a:cubicBezTo>
                  <a:pt x="16750" y="10987"/>
                  <a:pt x="16750" y="10970"/>
                  <a:pt x="16731" y="10941"/>
                </a:cubicBezTo>
                <a:cubicBezTo>
                  <a:pt x="16700" y="10893"/>
                  <a:pt x="16737" y="10859"/>
                  <a:pt x="16793" y="10885"/>
                </a:cubicBezTo>
                <a:cubicBezTo>
                  <a:pt x="16812" y="10895"/>
                  <a:pt x="16801" y="10879"/>
                  <a:pt x="16768" y="10848"/>
                </a:cubicBezTo>
                <a:cubicBezTo>
                  <a:pt x="16687" y="10775"/>
                  <a:pt x="16728" y="10706"/>
                  <a:pt x="16839" y="10728"/>
                </a:cubicBezTo>
                <a:cubicBezTo>
                  <a:pt x="16882" y="10736"/>
                  <a:pt x="16903" y="10733"/>
                  <a:pt x="16889" y="10721"/>
                </a:cubicBezTo>
                <a:cubicBezTo>
                  <a:pt x="16877" y="10710"/>
                  <a:pt x="16857" y="10703"/>
                  <a:pt x="16847" y="10705"/>
                </a:cubicBezTo>
                <a:cubicBezTo>
                  <a:pt x="16837" y="10706"/>
                  <a:pt x="16806" y="10698"/>
                  <a:pt x="16779" y="10686"/>
                </a:cubicBezTo>
                <a:cubicBezTo>
                  <a:pt x="16723" y="10661"/>
                  <a:pt x="16746" y="10612"/>
                  <a:pt x="16805" y="10630"/>
                </a:cubicBezTo>
                <a:cubicBezTo>
                  <a:pt x="16826" y="10637"/>
                  <a:pt x="16841" y="10638"/>
                  <a:pt x="16841" y="10630"/>
                </a:cubicBezTo>
                <a:cubicBezTo>
                  <a:pt x="16841" y="10615"/>
                  <a:pt x="16680" y="10447"/>
                  <a:pt x="16573" y="10352"/>
                </a:cubicBezTo>
                <a:cubicBezTo>
                  <a:pt x="16518" y="10303"/>
                  <a:pt x="16510" y="10276"/>
                  <a:pt x="16520" y="10169"/>
                </a:cubicBezTo>
                <a:cubicBezTo>
                  <a:pt x="16528" y="10076"/>
                  <a:pt x="16543" y="10037"/>
                  <a:pt x="16582" y="10018"/>
                </a:cubicBezTo>
                <a:cubicBezTo>
                  <a:pt x="16799" y="9911"/>
                  <a:pt x="16958" y="9817"/>
                  <a:pt x="16994" y="9772"/>
                </a:cubicBezTo>
                <a:cubicBezTo>
                  <a:pt x="17018" y="9741"/>
                  <a:pt x="17048" y="9619"/>
                  <a:pt x="17064" y="9482"/>
                </a:cubicBezTo>
                <a:cubicBezTo>
                  <a:pt x="17080" y="9351"/>
                  <a:pt x="17120" y="9116"/>
                  <a:pt x="17152" y="8960"/>
                </a:cubicBezTo>
                <a:cubicBezTo>
                  <a:pt x="17236" y="8548"/>
                  <a:pt x="17229" y="8328"/>
                  <a:pt x="17124" y="7981"/>
                </a:cubicBezTo>
                <a:cubicBezTo>
                  <a:pt x="16999" y="7574"/>
                  <a:pt x="16927" y="7366"/>
                  <a:pt x="16892" y="7313"/>
                </a:cubicBezTo>
                <a:cubicBezTo>
                  <a:pt x="16875" y="7287"/>
                  <a:pt x="16864" y="7216"/>
                  <a:pt x="16867" y="7157"/>
                </a:cubicBezTo>
                <a:cubicBezTo>
                  <a:pt x="16869" y="7098"/>
                  <a:pt x="16860" y="7042"/>
                  <a:pt x="16844" y="7034"/>
                </a:cubicBezTo>
                <a:cubicBezTo>
                  <a:pt x="16829" y="7026"/>
                  <a:pt x="16816" y="6992"/>
                  <a:pt x="16816" y="6958"/>
                </a:cubicBezTo>
                <a:cubicBezTo>
                  <a:pt x="16816" y="6923"/>
                  <a:pt x="16806" y="6886"/>
                  <a:pt x="16793" y="6874"/>
                </a:cubicBezTo>
                <a:cubicBezTo>
                  <a:pt x="16781" y="6862"/>
                  <a:pt x="16752" y="6807"/>
                  <a:pt x="16731" y="6751"/>
                </a:cubicBezTo>
                <a:cubicBezTo>
                  <a:pt x="16711" y="6695"/>
                  <a:pt x="16656" y="6582"/>
                  <a:pt x="16610" y="6500"/>
                </a:cubicBezTo>
                <a:cubicBezTo>
                  <a:pt x="16546" y="6387"/>
                  <a:pt x="16526" y="6314"/>
                  <a:pt x="16520" y="6183"/>
                </a:cubicBezTo>
                <a:cubicBezTo>
                  <a:pt x="16506" y="5922"/>
                  <a:pt x="16472" y="5745"/>
                  <a:pt x="16421" y="5670"/>
                </a:cubicBezTo>
                <a:cubicBezTo>
                  <a:pt x="16383" y="5614"/>
                  <a:pt x="16326" y="5407"/>
                  <a:pt x="16336" y="5361"/>
                </a:cubicBezTo>
                <a:cubicBezTo>
                  <a:pt x="16342" y="5333"/>
                  <a:pt x="16260" y="4697"/>
                  <a:pt x="16235" y="4575"/>
                </a:cubicBezTo>
                <a:cubicBezTo>
                  <a:pt x="16219" y="4500"/>
                  <a:pt x="16192" y="4370"/>
                  <a:pt x="16175" y="4285"/>
                </a:cubicBezTo>
                <a:cubicBezTo>
                  <a:pt x="16145" y="4131"/>
                  <a:pt x="16111" y="4063"/>
                  <a:pt x="15924" y="3798"/>
                </a:cubicBezTo>
                <a:cubicBezTo>
                  <a:pt x="15855" y="3699"/>
                  <a:pt x="15833" y="3650"/>
                  <a:pt x="15854" y="3633"/>
                </a:cubicBezTo>
                <a:cubicBezTo>
                  <a:pt x="15874" y="3616"/>
                  <a:pt x="15869" y="3581"/>
                  <a:pt x="15837" y="3512"/>
                </a:cubicBezTo>
                <a:cubicBezTo>
                  <a:pt x="15796" y="3428"/>
                  <a:pt x="15794" y="3412"/>
                  <a:pt x="15828" y="3392"/>
                </a:cubicBezTo>
                <a:cubicBezTo>
                  <a:pt x="15862" y="3371"/>
                  <a:pt x="15857" y="3351"/>
                  <a:pt x="15794" y="3273"/>
                </a:cubicBezTo>
                <a:cubicBezTo>
                  <a:pt x="15754" y="3222"/>
                  <a:pt x="15686" y="3136"/>
                  <a:pt x="15642" y="3081"/>
                </a:cubicBezTo>
                <a:cubicBezTo>
                  <a:pt x="15598" y="3026"/>
                  <a:pt x="15525" y="2944"/>
                  <a:pt x="15481" y="2897"/>
                </a:cubicBezTo>
                <a:cubicBezTo>
                  <a:pt x="15437" y="2851"/>
                  <a:pt x="15383" y="2762"/>
                  <a:pt x="15360" y="2698"/>
                </a:cubicBezTo>
                <a:cubicBezTo>
                  <a:pt x="15314" y="2571"/>
                  <a:pt x="15217" y="2483"/>
                  <a:pt x="14840" y="2220"/>
                </a:cubicBezTo>
                <a:cubicBezTo>
                  <a:pt x="14712" y="2130"/>
                  <a:pt x="14563" y="2049"/>
                  <a:pt x="14456" y="2013"/>
                </a:cubicBezTo>
                <a:cubicBezTo>
                  <a:pt x="14249" y="1944"/>
                  <a:pt x="13968" y="1785"/>
                  <a:pt x="13796" y="1640"/>
                </a:cubicBezTo>
                <a:cubicBezTo>
                  <a:pt x="13728" y="1583"/>
                  <a:pt x="13652" y="1535"/>
                  <a:pt x="13627" y="1535"/>
                </a:cubicBezTo>
                <a:cubicBezTo>
                  <a:pt x="13601" y="1535"/>
                  <a:pt x="13567" y="1522"/>
                  <a:pt x="13550" y="1505"/>
                </a:cubicBezTo>
                <a:cubicBezTo>
                  <a:pt x="13533" y="1488"/>
                  <a:pt x="13430" y="1437"/>
                  <a:pt x="13319" y="1389"/>
                </a:cubicBezTo>
                <a:cubicBezTo>
                  <a:pt x="13208" y="1342"/>
                  <a:pt x="13095" y="1286"/>
                  <a:pt x="13068" y="1266"/>
                </a:cubicBezTo>
                <a:cubicBezTo>
                  <a:pt x="13041" y="1247"/>
                  <a:pt x="12997" y="1222"/>
                  <a:pt x="12969" y="1208"/>
                </a:cubicBezTo>
                <a:cubicBezTo>
                  <a:pt x="12941" y="1195"/>
                  <a:pt x="12803" y="1120"/>
                  <a:pt x="12664" y="1044"/>
                </a:cubicBezTo>
                <a:cubicBezTo>
                  <a:pt x="12525" y="966"/>
                  <a:pt x="12367" y="897"/>
                  <a:pt x="12309" y="888"/>
                </a:cubicBezTo>
                <a:cubicBezTo>
                  <a:pt x="12251" y="879"/>
                  <a:pt x="12176" y="851"/>
                  <a:pt x="12142" y="826"/>
                </a:cubicBezTo>
                <a:cubicBezTo>
                  <a:pt x="12101" y="794"/>
                  <a:pt x="12059" y="782"/>
                  <a:pt x="12018" y="791"/>
                </a:cubicBezTo>
                <a:cubicBezTo>
                  <a:pt x="11976" y="800"/>
                  <a:pt x="11883" y="774"/>
                  <a:pt x="11733" y="712"/>
                </a:cubicBezTo>
                <a:cubicBezTo>
                  <a:pt x="11294" y="529"/>
                  <a:pt x="10731" y="377"/>
                  <a:pt x="10279" y="317"/>
                </a:cubicBezTo>
                <a:cubicBezTo>
                  <a:pt x="9862" y="262"/>
                  <a:pt x="9521" y="197"/>
                  <a:pt x="9334" y="139"/>
                </a:cubicBezTo>
                <a:cubicBezTo>
                  <a:pt x="9234" y="107"/>
                  <a:pt x="9096" y="75"/>
                  <a:pt x="9029" y="67"/>
                </a:cubicBezTo>
                <a:cubicBezTo>
                  <a:pt x="8962" y="59"/>
                  <a:pt x="8891" y="41"/>
                  <a:pt x="8871" y="27"/>
                </a:cubicBezTo>
                <a:cubicBezTo>
                  <a:pt x="8846" y="10"/>
                  <a:pt x="8638" y="0"/>
                  <a:pt x="8425" y="0"/>
                </a:cubicBezTo>
                <a:close/>
                <a:moveTo>
                  <a:pt x="16669" y="10473"/>
                </a:moveTo>
                <a:cubicBezTo>
                  <a:pt x="16677" y="10474"/>
                  <a:pt x="16685" y="10478"/>
                  <a:pt x="16689" y="10484"/>
                </a:cubicBezTo>
                <a:cubicBezTo>
                  <a:pt x="16698" y="10496"/>
                  <a:pt x="16695" y="10512"/>
                  <a:pt x="16681" y="10519"/>
                </a:cubicBezTo>
                <a:cubicBezTo>
                  <a:pt x="16666" y="10526"/>
                  <a:pt x="16644" y="10522"/>
                  <a:pt x="16635" y="10510"/>
                </a:cubicBezTo>
                <a:cubicBezTo>
                  <a:pt x="16626" y="10498"/>
                  <a:pt x="16632" y="10482"/>
                  <a:pt x="16647" y="10475"/>
                </a:cubicBezTo>
                <a:cubicBezTo>
                  <a:pt x="16654" y="10471"/>
                  <a:pt x="16662" y="10471"/>
                  <a:pt x="16669" y="10473"/>
                </a:cubicBezTo>
                <a:close/>
                <a:moveTo>
                  <a:pt x="16726" y="10540"/>
                </a:moveTo>
                <a:cubicBezTo>
                  <a:pt x="16733" y="10541"/>
                  <a:pt x="16741" y="10545"/>
                  <a:pt x="16745" y="10551"/>
                </a:cubicBezTo>
                <a:cubicBezTo>
                  <a:pt x="16754" y="10563"/>
                  <a:pt x="16749" y="10579"/>
                  <a:pt x="16734" y="10586"/>
                </a:cubicBezTo>
                <a:cubicBezTo>
                  <a:pt x="16720" y="10594"/>
                  <a:pt x="16701" y="10591"/>
                  <a:pt x="16692" y="10579"/>
                </a:cubicBezTo>
                <a:cubicBezTo>
                  <a:pt x="16683" y="10567"/>
                  <a:pt x="16689" y="10552"/>
                  <a:pt x="16703" y="10544"/>
                </a:cubicBezTo>
                <a:cubicBezTo>
                  <a:pt x="16710" y="10541"/>
                  <a:pt x="16718" y="10538"/>
                  <a:pt x="16726" y="10540"/>
                </a:cubicBezTo>
                <a:close/>
                <a:moveTo>
                  <a:pt x="3409" y="13855"/>
                </a:moveTo>
                <a:cubicBezTo>
                  <a:pt x="3394" y="13855"/>
                  <a:pt x="3381" y="13866"/>
                  <a:pt x="3381" y="13878"/>
                </a:cubicBezTo>
                <a:cubicBezTo>
                  <a:pt x="3381" y="13891"/>
                  <a:pt x="3394" y="13902"/>
                  <a:pt x="3409" y="13902"/>
                </a:cubicBezTo>
                <a:cubicBezTo>
                  <a:pt x="3425" y="13902"/>
                  <a:pt x="3438" y="13891"/>
                  <a:pt x="3438" y="13878"/>
                </a:cubicBezTo>
                <a:cubicBezTo>
                  <a:pt x="3438" y="13866"/>
                  <a:pt x="3425" y="13855"/>
                  <a:pt x="3409" y="13855"/>
                </a:cubicBezTo>
                <a:close/>
                <a:moveTo>
                  <a:pt x="3576" y="13976"/>
                </a:moveTo>
                <a:cubicBezTo>
                  <a:pt x="3605" y="13977"/>
                  <a:pt x="3631" y="13997"/>
                  <a:pt x="3616" y="14018"/>
                </a:cubicBezTo>
                <a:cubicBezTo>
                  <a:pt x="3607" y="14029"/>
                  <a:pt x="3589" y="14039"/>
                  <a:pt x="3576" y="14039"/>
                </a:cubicBezTo>
                <a:cubicBezTo>
                  <a:pt x="3537" y="14039"/>
                  <a:pt x="3517" y="13996"/>
                  <a:pt x="3548" y="13981"/>
                </a:cubicBezTo>
                <a:cubicBezTo>
                  <a:pt x="3557" y="13976"/>
                  <a:pt x="3566" y="13976"/>
                  <a:pt x="3576" y="13976"/>
                </a:cubicBezTo>
                <a:close/>
                <a:moveTo>
                  <a:pt x="3624" y="14503"/>
                </a:moveTo>
                <a:cubicBezTo>
                  <a:pt x="3632" y="14504"/>
                  <a:pt x="3639" y="14508"/>
                  <a:pt x="3644" y="14514"/>
                </a:cubicBezTo>
                <a:cubicBezTo>
                  <a:pt x="3653" y="14526"/>
                  <a:pt x="3647" y="14542"/>
                  <a:pt x="3632" y="14549"/>
                </a:cubicBezTo>
                <a:cubicBezTo>
                  <a:pt x="3618" y="14556"/>
                  <a:pt x="3599" y="14552"/>
                  <a:pt x="3590" y="14540"/>
                </a:cubicBezTo>
                <a:cubicBezTo>
                  <a:pt x="3581" y="14528"/>
                  <a:pt x="3587" y="14512"/>
                  <a:pt x="3601" y="14505"/>
                </a:cubicBezTo>
                <a:cubicBezTo>
                  <a:pt x="3609" y="14501"/>
                  <a:pt x="3616" y="14501"/>
                  <a:pt x="3624" y="1450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Культура - совокупность норм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z="6960"/>
            </a:lvl1pPr>
          </a:lstStyle>
          <a:p>
            <a:r>
              <a:t>Культура - совокупность норм</a:t>
            </a:r>
          </a:p>
        </p:txBody>
      </p:sp>
      <p:sp>
        <p:nvSpPr>
          <p:cNvPr id="304" name="Норма"/>
          <p:cNvSpPr/>
          <p:nvPr/>
        </p:nvSpPr>
        <p:spPr>
          <a:xfrm>
            <a:off x="2738372" y="3366705"/>
            <a:ext cx="3070005" cy="12700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Норма</a:t>
            </a:r>
          </a:p>
        </p:txBody>
      </p:sp>
      <p:sp>
        <p:nvSpPr>
          <p:cNvPr id="305" name="Норма"/>
          <p:cNvSpPr/>
          <p:nvPr/>
        </p:nvSpPr>
        <p:spPr>
          <a:xfrm>
            <a:off x="8577157" y="3366705"/>
            <a:ext cx="3070006" cy="12700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Норма</a:t>
            </a:r>
          </a:p>
        </p:txBody>
      </p:sp>
      <p:sp>
        <p:nvSpPr>
          <p:cNvPr id="306" name="Линия"/>
          <p:cNvSpPr/>
          <p:nvPr/>
        </p:nvSpPr>
        <p:spPr>
          <a:xfrm>
            <a:off x="5816849" y="4001705"/>
            <a:ext cx="2789536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07" name="Линия"/>
          <p:cNvSpPr/>
          <p:nvPr/>
        </p:nvSpPr>
        <p:spPr>
          <a:xfrm flipH="1">
            <a:off x="4273374" y="4673599"/>
            <a:ext cx="1" cy="215900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08" name="Линия"/>
          <p:cNvSpPr/>
          <p:nvPr/>
        </p:nvSpPr>
        <p:spPr>
          <a:xfrm>
            <a:off x="10112160" y="4673599"/>
            <a:ext cx="1" cy="215900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09" name="Реализация"/>
          <p:cNvSpPr/>
          <p:nvPr/>
        </p:nvSpPr>
        <p:spPr>
          <a:xfrm>
            <a:off x="2556271" y="6869494"/>
            <a:ext cx="3434207" cy="1629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Реализация</a:t>
            </a:r>
          </a:p>
        </p:txBody>
      </p:sp>
      <p:sp>
        <p:nvSpPr>
          <p:cNvPr id="310" name="Реализация"/>
          <p:cNvSpPr/>
          <p:nvPr/>
        </p:nvSpPr>
        <p:spPr>
          <a:xfrm>
            <a:off x="8395057" y="6853719"/>
            <a:ext cx="3434206" cy="1629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Реализация</a:t>
            </a:r>
          </a:p>
        </p:txBody>
      </p:sp>
      <p:sp>
        <p:nvSpPr>
          <p:cNvPr id="311" name="Линия"/>
          <p:cNvSpPr/>
          <p:nvPr/>
        </p:nvSpPr>
        <p:spPr>
          <a:xfrm>
            <a:off x="947847" y="5753099"/>
            <a:ext cx="11352081" cy="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12" name="Пространство…"/>
          <p:cNvSpPr txBox="1"/>
          <p:nvPr/>
        </p:nvSpPr>
        <p:spPr>
          <a:xfrm rot="16200000">
            <a:off x="-939682" y="3417505"/>
            <a:ext cx="3137893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Пространство </a:t>
            </a:r>
          </a:p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культуры</a:t>
            </a:r>
          </a:p>
        </p:txBody>
      </p:sp>
      <p:sp>
        <p:nvSpPr>
          <p:cNvPr id="313" name="Пространство…"/>
          <p:cNvSpPr txBox="1"/>
          <p:nvPr/>
        </p:nvSpPr>
        <p:spPr>
          <a:xfrm rot="16200000">
            <a:off x="-939682" y="7084337"/>
            <a:ext cx="3137893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Пространство </a:t>
            </a:r>
          </a:p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деятельности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050"/>
            <a:ext cx="13004800" cy="9207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Дмитрий Забиров…"/>
          <p:cNvSpPr txBox="1">
            <a:spLocks noGrp="1"/>
          </p:cNvSpPr>
          <p:nvPr>
            <p:ph type="body" idx="21"/>
          </p:nvPr>
        </p:nvSpPr>
        <p:spPr>
          <a:xfrm>
            <a:off x="9356767" y="8317914"/>
            <a:ext cx="4097156" cy="1168401"/>
          </a:xfrm>
          <a:prstGeom prst="rect">
            <a:avLst/>
          </a:prstGeom>
        </p:spPr>
        <p:txBody>
          <a:bodyPr/>
          <a:lstStyle/>
          <a:p>
            <a:pPr algn="l"/>
            <a:r>
              <a:t>Дмитрий Забиров</a:t>
            </a:r>
          </a:p>
          <a:p>
            <a:pPr algn="l"/>
            <a:r>
              <a:t>zabirov@gametools.pro </a:t>
            </a:r>
          </a:p>
          <a:p>
            <a:pPr algn="l"/>
            <a:r>
              <a:t>+79053146796</a:t>
            </a:r>
          </a:p>
        </p:txBody>
      </p:sp>
      <p:sp>
        <p:nvSpPr>
          <p:cNvPr id="318" name="Продуктивных вам команд"/>
          <p:cNvSpPr txBox="1">
            <a:spLocks noGrp="1"/>
          </p:cNvSpPr>
          <p:nvPr>
            <p:ph type="body" idx="22"/>
          </p:nvPr>
        </p:nvSpPr>
        <p:spPr>
          <a:xfrm>
            <a:off x="1270000" y="4203699"/>
            <a:ext cx="10464800" cy="812801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Продуктивных вам команд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Начнем с вопросов"/>
          <p:cNvSpPr txBox="1">
            <a:spLocks noGrp="1"/>
          </p:cNvSpPr>
          <p:nvPr>
            <p:ph type="title"/>
          </p:nvPr>
        </p:nvSpPr>
        <p:spPr>
          <a:xfrm>
            <a:off x="952500" y="37973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Начнем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вопросов</a:t>
            </a:r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«Не надо сомневаться, что маленькая группа думающих, преданных своему делу людей может изменить мир. На самом деле, только так и меняется мир»."/>
          <p:cNvSpPr txBox="1">
            <a:spLocks noGrp="1"/>
          </p:cNvSpPr>
          <p:nvPr>
            <p:ph type="body" idx="22"/>
          </p:nvPr>
        </p:nvSpPr>
        <p:spPr>
          <a:xfrm>
            <a:off x="1270000" y="898187"/>
            <a:ext cx="10464800" cy="7423827"/>
          </a:xfrm>
          <a:prstGeom prst="rect">
            <a:avLst/>
          </a:prstGeom>
        </p:spPr>
        <p:txBody>
          <a:bodyPr/>
          <a:lstStyle>
            <a:lvl1pPr algn="l" defTabSz="457200">
              <a:lnSpc>
                <a:spcPts val="15000"/>
              </a:lnSpc>
              <a:spcBef>
                <a:spcPts val="1200"/>
              </a:spcBef>
              <a:defRPr sz="6400"/>
            </a:lvl1pPr>
          </a:lstStyle>
          <a:p>
            <a:r>
              <a:rPr sz="3600" dirty="0"/>
              <a:t>«</a:t>
            </a:r>
            <a:r>
              <a:rPr sz="3600" dirty="0" err="1"/>
              <a:t>Не</a:t>
            </a:r>
            <a:r>
              <a:rPr sz="3600" dirty="0"/>
              <a:t> </a:t>
            </a:r>
            <a:r>
              <a:rPr sz="3600" dirty="0" err="1"/>
              <a:t>надо</a:t>
            </a:r>
            <a:r>
              <a:rPr sz="3600" dirty="0"/>
              <a:t> </a:t>
            </a:r>
            <a:r>
              <a:rPr sz="3600" dirty="0" err="1"/>
              <a:t>сомневаться</a:t>
            </a:r>
            <a:r>
              <a:rPr sz="3600" dirty="0"/>
              <a:t>, </a:t>
            </a:r>
            <a:r>
              <a:rPr sz="3600" dirty="0" err="1"/>
              <a:t>что</a:t>
            </a:r>
            <a:r>
              <a:rPr sz="3600" dirty="0"/>
              <a:t> </a:t>
            </a:r>
            <a:r>
              <a:rPr sz="3600" dirty="0" err="1"/>
              <a:t>маленькая</a:t>
            </a:r>
            <a:r>
              <a:rPr sz="3600" dirty="0"/>
              <a:t> </a:t>
            </a:r>
            <a:r>
              <a:rPr sz="3600" dirty="0" err="1"/>
              <a:t>группа</a:t>
            </a:r>
            <a:r>
              <a:rPr sz="3600" dirty="0"/>
              <a:t> </a:t>
            </a:r>
            <a:r>
              <a:rPr sz="3600" dirty="0" err="1"/>
              <a:t>думающих</a:t>
            </a:r>
            <a:r>
              <a:rPr sz="3600" dirty="0"/>
              <a:t>, </a:t>
            </a:r>
            <a:r>
              <a:rPr sz="3600" dirty="0" err="1"/>
              <a:t>преданных</a:t>
            </a:r>
            <a:r>
              <a:rPr sz="3600" dirty="0"/>
              <a:t> </a:t>
            </a:r>
            <a:r>
              <a:rPr sz="3600" dirty="0" err="1"/>
              <a:t>своему</a:t>
            </a:r>
            <a:r>
              <a:rPr sz="3600" dirty="0"/>
              <a:t> </a:t>
            </a:r>
            <a:r>
              <a:rPr sz="3600" dirty="0" err="1"/>
              <a:t>делу</a:t>
            </a:r>
            <a:r>
              <a:rPr sz="3600" dirty="0"/>
              <a:t> </a:t>
            </a:r>
            <a:r>
              <a:rPr sz="3600" dirty="0" err="1"/>
              <a:t>людеи</a:t>
            </a:r>
            <a:r>
              <a:rPr sz="3600" dirty="0"/>
              <a:t>̆ </a:t>
            </a:r>
            <a:r>
              <a:rPr sz="3600" dirty="0" err="1"/>
              <a:t>может</a:t>
            </a:r>
            <a:r>
              <a:rPr sz="3600" dirty="0"/>
              <a:t> </a:t>
            </a:r>
            <a:r>
              <a:rPr sz="3600" dirty="0" err="1"/>
              <a:t>изменить</a:t>
            </a:r>
            <a:r>
              <a:rPr sz="3600" dirty="0"/>
              <a:t> </a:t>
            </a:r>
            <a:r>
              <a:rPr sz="3600" dirty="0" err="1"/>
              <a:t>мир</a:t>
            </a:r>
            <a:r>
              <a:rPr sz="3600" dirty="0"/>
              <a:t>. </a:t>
            </a:r>
            <a:r>
              <a:rPr sz="3600" dirty="0" err="1"/>
              <a:t>На</a:t>
            </a:r>
            <a:r>
              <a:rPr sz="3600" dirty="0"/>
              <a:t> </a:t>
            </a:r>
            <a:r>
              <a:rPr sz="3600" dirty="0" err="1"/>
              <a:t>самом</a:t>
            </a:r>
            <a:r>
              <a:rPr sz="3600" dirty="0"/>
              <a:t> </a:t>
            </a:r>
            <a:r>
              <a:rPr sz="3600" dirty="0" err="1"/>
              <a:t>деле</a:t>
            </a:r>
            <a:r>
              <a:rPr sz="3600" dirty="0"/>
              <a:t>, </a:t>
            </a:r>
            <a:r>
              <a:rPr sz="3600" dirty="0" err="1"/>
              <a:t>только</a:t>
            </a:r>
            <a:r>
              <a:rPr sz="3600" dirty="0"/>
              <a:t> </a:t>
            </a:r>
            <a:r>
              <a:rPr sz="3600" dirty="0" err="1"/>
              <a:t>так</a:t>
            </a:r>
            <a:r>
              <a:rPr sz="3600" dirty="0"/>
              <a:t> </a:t>
            </a:r>
            <a:r>
              <a:rPr sz="3600" dirty="0" err="1"/>
              <a:t>и</a:t>
            </a:r>
            <a:r>
              <a:rPr sz="3600" dirty="0"/>
              <a:t> </a:t>
            </a:r>
            <a:r>
              <a:rPr sz="3600" dirty="0" err="1"/>
              <a:t>меняется</a:t>
            </a:r>
            <a:r>
              <a:rPr sz="3600" dirty="0"/>
              <a:t> </a:t>
            </a:r>
            <a:r>
              <a:rPr sz="3600" dirty="0" err="1"/>
              <a:t>мир</a:t>
            </a:r>
            <a:r>
              <a:rPr sz="3600" dirty="0"/>
              <a:t>». </a:t>
            </a:r>
            <a:endParaRPr sz="36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32" name="Маргарет Мид"/>
          <p:cNvSpPr txBox="1"/>
          <p:nvPr/>
        </p:nvSpPr>
        <p:spPr>
          <a:xfrm>
            <a:off x="11860129" y="9442315"/>
            <a:ext cx="953263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r>
              <a:t>Маргарет Мид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Любую ли группу людей мы можем назвать сообществом? а командой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73201">
              <a:defRPr sz="6480"/>
            </a:lvl1pPr>
          </a:lstStyle>
          <a:p>
            <a:r>
              <a:t>Любую ли группу людей мы можем назвать сообществом? а командой?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Модели совместного быти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z="6960"/>
            </a:lvl1pPr>
          </a:lstStyle>
          <a:p>
            <a:r>
              <a:t>Модели совместного бытия</a:t>
            </a:r>
          </a:p>
        </p:txBody>
      </p:sp>
      <p:sp>
        <p:nvSpPr>
          <p:cNvPr id="137" name="Georgy Schedrovitsky"/>
          <p:cNvSpPr txBox="1"/>
          <p:nvPr/>
        </p:nvSpPr>
        <p:spPr>
          <a:xfrm>
            <a:off x="11574467" y="9442315"/>
            <a:ext cx="136817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r>
              <a:t>Georgy Schedrovitsky</a:t>
            </a:r>
          </a:p>
        </p:txBody>
      </p:sp>
      <p:sp>
        <p:nvSpPr>
          <p:cNvPr id="138" name="(структура выживания)"/>
          <p:cNvSpPr txBox="1"/>
          <p:nvPr/>
        </p:nvSpPr>
        <p:spPr>
          <a:xfrm>
            <a:off x="6336320" y="4210217"/>
            <a:ext cx="4036964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(структура выживания)</a:t>
            </a:r>
          </a:p>
        </p:txBody>
      </p:sp>
      <p:sp>
        <p:nvSpPr>
          <p:cNvPr id="139" name="(структура организации)"/>
          <p:cNvSpPr txBox="1"/>
          <p:nvPr/>
        </p:nvSpPr>
        <p:spPr>
          <a:xfrm>
            <a:off x="6337014" y="5244437"/>
            <a:ext cx="423877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(структура организации)</a:t>
            </a:r>
          </a:p>
        </p:txBody>
      </p:sp>
      <p:sp>
        <p:nvSpPr>
          <p:cNvPr id="140" name="(структура со-бытия)"/>
          <p:cNvSpPr txBox="1"/>
          <p:nvPr/>
        </p:nvSpPr>
        <p:spPr>
          <a:xfrm>
            <a:off x="6330514" y="6424216"/>
            <a:ext cx="359940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(структура со-бытия)</a:t>
            </a:r>
          </a:p>
        </p:txBody>
      </p:sp>
      <p:sp>
        <p:nvSpPr>
          <p:cNvPr id="141" name="(структура достижения)"/>
          <p:cNvSpPr txBox="1"/>
          <p:nvPr/>
        </p:nvSpPr>
        <p:spPr>
          <a:xfrm>
            <a:off x="6342743" y="7458436"/>
            <a:ext cx="408295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(структура достижения)</a:t>
            </a:r>
          </a:p>
        </p:txBody>
      </p:sp>
      <p:sp>
        <p:nvSpPr>
          <p:cNvPr id="142" name="Группа"/>
          <p:cNvSpPr txBox="1"/>
          <p:nvPr/>
        </p:nvSpPr>
        <p:spPr>
          <a:xfrm>
            <a:off x="2288032" y="5429250"/>
            <a:ext cx="154533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Группа</a:t>
            </a:r>
          </a:p>
        </p:txBody>
      </p:sp>
      <p:sp>
        <p:nvSpPr>
          <p:cNvPr id="143" name="Стая"/>
          <p:cNvSpPr txBox="1"/>
          <p:nvPr/>
        </p:nvSpPr>
        <p:spPr>
          <a:xfrm>
            <a:off x="6355130" y="3600118"/>
            <a:ext cx="110734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Стая</a:t>
            </a:r>
          </a:p>
        </p:txBody>
      </p:sp>
      <p:sp>
        <p:nvSpPr>
          <p:cNvPr id="144" name="Коллектив"/>
          <p:cNvSpPr txBox="1"/>
          <p:nvPr/>
        </p:nvSpPr>
        <p:spPr>
          <a:xfrm>
            <a:off x="6351396" y="4652138"/>
            <a:ext cx="233400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Коллектив</a:t>
            </a:r>
          </a:p>
        </p:txBody>
      </p:sp>
      <p:sp>
        <p:nvSpPr>
          <p:cNvPr id="145" name="Клуб/сообщество"/>
          <p:cNvSpPr txBox="1"/>
          <p:nvPr/>
        </p:nvSpPr>
        <p:spPr>
          <a:xfrm>
            <a:off x="6353764" y="5732726"/>
            <a:ext cx="379887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Клуб/сообщество</a:t>
            </a:r>
          </a:p>
        </p:txBody>
      </p:sp>
      <p:sp>
        <p:nvSpPr>
          <p:cNvPr id="146" name="Команда"/>
          <p:cNvSpPr txBox="1"/>
          <p:nvPr/>
        </p:nvSpPr>
        <p:spPr>
          <a:xfrm>
            <a:off x="6365163" y="6813315"/>
            <a:ext cx="19508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Команда</a:t>
            </a:r>
          </a:p>
        </p:txBody>
      </p:sp>
      <p:sp>
        <p:nvSpPr>
          <p:cNvPr id="147" name="Линия"/>
          <p:cNvSpPr/>
          <p:nvPr/>
        </p:nvSpPr>
        <p:spPr>
          <a:xfrm flipV="1">
            <a:off x="3809007" y="4038669"/>
            <a:ext cx="2326881" cy="166574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8" name="Линия"/>
          <p:cNvSpPr/>
          <p:nvPr/>
        </p:nvSpPr>
        <p:spPr>
          <a:xfrm>
            <a:off x="3834408" y="5945717"/>
            <a:ext cx="2325941" cy="12087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9" name="Линия"/>
          <p:cNvSpPr/>
          <p:nvPr/>
        </p:nvSpPr>
        <p:spPr>
          <a:xfrm flipV="1">
            <a:off x="3843188" y="4981617"/>
            <a:ext cx="2306657" cy="79369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0" name="Линия"/>
          <p:cNvSpPr/>
          <p:nvPr/>
        </p:nvSpPr>
        <p:spPr>
          <a:xfrm>
            <a:off x="3843188" y="5845217"/>
            <a:ext cx="2303837" cy="19333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1" animBg="1" advAuto="0"/>
      <p:bldP spid="139" grpId="2" animBg="1" advAuto="0"/>
      <p:bldP spid="140" grpId="3" animBg="1" advAuto="0"/>
      <p:bldP spid="141" grpId="4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Попробуем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Попробуем</a:t>
            </a:r>
          </a:p>
        </p:txBody>
      </p:sp>
      <p:pic>
        <p:nvPicPr>
          <p:cNvPr id="153" name="Изображение" descr="Изображение"/>
          <p:cNvPicPr>
            <a:picLocks noChangeAspect="1"/>
          </p:cNvPicPr>
          <p:nvPr/>
        </p:nvPicPr>
        <p:blipFill>
          <a:blip r:embed="rId2"/>
          <a:srcRect l="4561" r="4561" b="9123"/>
          <a:stretch>
            <a:fillRect/>
          </a:stretch>
        </p:blipFill>
        <p:spPr>
          <a:xfrm>
            <a:off x="7005387" y="5932476"/>
            <a:ext cx="5297054" cy="3199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Изображение" descr="Изображение"/>
          <p:cNvPicPr>
            <a:picLocks noChangeAspect="1"/>
          </p:cNvPicPr>
          <p:nvPr/>
        </p:nvPicPr>
        <p:blipFill>
          <a:blip r:embed="rId3"/>
          <a:srcRect l="6518" r="4699"/>
          <a:stretch>
            <a:fillRect/>
          </a:stretch>
        </p:blipFill>
        <p:spPr>
          <a:xfrm>
            <a:off x="7012333" y="2607837"/>
            <a:ext cx="5283129" cy="2697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Изображение" descr="Изображение"/>
          <p:cNvPicPr>
            <a:picLocks noChangeAspect="1"/>
          </p:cNvPicPr>
          <p:nvPr/>
        </p:nvPicPr>
        <p:blipFill>
          <a:blip r:embed="rId4"/>
          <a:srcRect r="7021" b="25547"/>
          <a:stretch>
            <a:fillRect/>
          </a:stretch>
        </p:blipFill>
        <p:spPr>
          <a:xfrm>
            <a:off x="1311802" y="6052729"/>
            <a:ext cx="4924985" cy="2959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439" y="2356615"/>
            <a:ext cx="4819283" cy="3200004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Respective film studios"/>
          <p:cNvSpPr txBox="1"/>
          <p:nvPr/>
        </p:nvSpPr>
        <p:spPr>
          <a:xfrm>
            <a:off x="11545066" y="9442315"/>
            <a:ext cx="1426973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r>
              <a:t>Respective film studios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Коман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Команда</a:t>
            </a:r>
          </a:p>
        </p:txBody>
      </p:sp>
      <p:sp>
        <p:nvSpPr>
          <p:cNvPr id="160" name="Связная группа взаимозависимых людей с очевидной принадлежностью, работающих на достижение разделяемой цели"/>
          <p:cNvSpPr txBox="1">
            <a:spLocks noGrp="1"/>
          </p:cNvSpPr>
          <p:nvPr>
            <p:ph type="body" sz="half" idx="1"/>
          </p:nvPr>
        </p:nvSpPr>
        <p:spPr>
          <a:xfrm>
            <a:off x="801520" y="4267015"/>
            <a:ext cx="11401760" cy="2972170"/>
          </a:xfrm>
          <a:prstGeom prst="rect">
            <a:avLst/>
          </a:prstGeom>
        </p:spPr>
        <p:txBody>
          <a:bodyPr/>
          <a:lstStyle>
            <a:lvl1pPr marL="0" indent="0" defTabSz="379475">
              <a:lnSpc>
                <a:spcPts val="10400"/>
              </a:lnSpc>
              <a:spcBef>
                <a:spcPts val="900"/>
              </a:spcBef>
              <a:buSzTx/>
              <a:buNone/>
              <a:defRPr sz="4426"/>
            </a:lvl1pPr>
          </a:lstStyle>
          <a:p>
            <a:r>
              <a:rPr dirty="0" err="1"/>
              <a:t>Связная</a:t>
            </a:r>
            <a:r>
              <a:rPr dirty="0"/>
              <a:t> </a:t>
            </a:r>
            <a:r>
              <a:rPr dirty="0" err="1"/>
              <a:t>группа</a:t>
            </a:r>
            <a:r>
              <a:rPr dirty="0"/>
              <a:t> </a:t>
            </a:r>
            <a:r>
              <a:rPr dirty="0" err="1"/>
              <a:t>взаимозависимых</a:t>
            </a:r>
            <a:r>
              <a:rPr dirty="0"/>
              <a:t> </a:t>
            </a:r>
            <a:r>
              <a:rPr dirty="0" err="1"/>
              <a:t>людеи</a:t>
            </a:r>
            <a:r>
              <a:rPr dirty="0"/>
              <a:t>̆ </a:t>
            </a: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очевиднои</a:t>
            </a:r>
            <a:r>
              <a:rPr dirty="0"/>
              <a:t>̆ </a:t>
            </a:r>
            <a:r>
              <a:rPr dirty="0" err="1"/>
              <a:t>принадлежностью</a:t>
            </a:r>
            <a:r>
              <a:rPr dirty="0"/>
              <a:t>, </a:t>
            </a:r>
            <a:r>
              <a:rPr dirty="0" err="1"/>
              <a:t>работающих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достижение</a:t>
            </a:r>
            <a:r>
              <a:rPr dirty="0"/>
              <a:t> </a:t>
            </a:r>
            <a:r>
              <a:rPr dirty="0" err="1"/>
              <a:t>разделяемои</a:t>
            </a:r>
            <a:r>
              <a:rPr dirty="0"/>
              <a:t>̆ </a:t>
            </a:r>
            <a:r>
              <a:rPr dirty="0" err="1"/>
              <a:t>цели</a:t>
            </a:r>
            <a:r>
              <a:rPr dirty="0"/>
              <a:t> </a:t>
            </a:r>
            <a:endParaRPr sz="996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161" name="Линия Линия" descr="Линия Линия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887792" y="5085029"/>
            <a:ext cx="4717632" cy="76201"/>
          </a:xfrm>
          <a:prstGeom prst="rect">
            <a:avLst/>
          </a:prstGeom>
        </p:spPr>
      </p:pic>
      <p:pic>
        <p:nvPicPr>
          <p:cNvPr id="163" name="Линия Линия" descr="Линия Линия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01840" y="6383215"/>
            <a:ext cx="4717633" cy="76200"/>
          </a:xfrm>
          <a:prstGeom prst="rect">
            <a:avLst/>
          </a:prstGeom>
        </p:spPr>
      </p:pic>
      <p:pic>
        <p:nvPicPr>
          <p:cNvPr id="165" name="Линия Линия" descr="Линия Линия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27807" y="7716754"/>
            <a:ext cx="4894803" cy="76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1" animBg="1" advAuto="0"/>
      <p:bldP spid="163" grpId="2" animBg="1" advAuto="0"/>
      <p:bldP spid="165" grpId="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Рамк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Рамки</a:t>
            </a:r>
          </a:p>
        </p:txBody>
      </p:sp>
      <p:pic>
        <p:nvPicPr>
          <p:cNvPr id="169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51" y="2236603"/>
            <a:ext cx="12005098" cy="7619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319</Words>
  <Application>Microsoft Office PowerPoint</Application>
  <PresentationFormat>Произвольный</PresentationFormat>
  <Paragraphs>105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Georgia</vt:lpstr>
      <vt:lpstr>Helvetica Light</vt:lpstr>
      <vt:lpstr>Helvetica Neue</vt:lpstr>
      <vt:lpstr>Times Roman</vt:lpstr>
      <vt:lpstr>Trebuchet MS</vt:lpstr>
      <vt:lpstr>White</vt:lpstr>
      <vt:lpstr>Команда</vt:lpstr>
      <vt:lpstr>Постараюсь вам помочь</vt:lpstr>
      <vt:lpstr>Начнем с вопросов</vt:lpstr>
      <vt:lpstr>Презентация PowerPoint</vt:lpstr>
      <vt:lpstr>Любую ли группу людей мы можем назвать сообществом? а командой?</vt:lpstr>
      <vt:lpstr>Модели совместного бытия</vt:lpstr>
      <vt:lpstr>Попробуем</vt:lpstr>
      <vt:lpstr>Команда</vt:lpstr>
      <vt:lpstr>Рамки</vt:lpstr>
      <vt:lpstr>Жизненный цикл команды</vt:lpstr>
      <vt:lpstr>Роли</vt:lpstr>
      <vt:lpstr>Презентация PowerPoint</vt:lpstr>
      <vt:lpstr>Презентация PowerPoint</vt:lpstr>
      <vt:lpstr>Презентация PowerPoint</vt:lpstr>
      <vt:lpstr>Команда - единица продуктивной деятельности </vt:lpstr>
      <vt:lpstr>Позиционная коммуникация </vt:lpstr>
      <vt:lpstr>Силовое поле</vt:lpstr>
      <vt:lpstr>Презентация PowerPoint</vt:lpstr>
      <vt:lpstr>Мы редко говорим о самом важном</vt:lpstr>
      <vt:lpstr>Культура - совокупность норм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Команда</dc:title>
  <cp:lastModifiedBy>Пользователь</cp:lastModifiedBy>
  <cp:revision>2</cp:revision>
  <dcterms:modified xsi:type="dcterms:W3CDTF">2023-06-16T17:01:42Z</dcterms:modified>
</cp:coreProperties>
</file>